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3"/>
  </p:notesMasterIdLst>
  <p:sldIdLst>
    <p:sldId id="279" r:id="rId2"/>
    <p:sldId id="256" r:id="rId3"/>
    <p:sldId id="257" r:id="rId4"/>
    <p:sldId id="271" r:id="rId5"/>
    <p:sldId id="260" r:id="rId6"/>
    <p:sldId id="261" r:id="rId7"/>
    <p:sldId id="262" r:id="rId8"/>
    <p:sldId id="264" r:id="rId9"/>
    <p:sldId id="263" r:id="rId10"/>
    <p:sldId id="265" r:id="rId11"/>
    <p:sldId id="267" r:id="rId12"/>
    <p:sldId id="270" r:id="rId13"/>
    <p:sldId id="269" r:id="rId14"/>
    <p:sldId id="268" r:id="rId15"/>
    <p:sldId id="272" r:id="rId16"/>
    <p:sldId id="273" r:id="rId17"/>
    <p:sldId id="274" r:id="rId18"/>
    <p:sldId id="275" r:id="rId19"/>
    <p:sldId id="276" r:id="rId20"/>
    <p:sldId id="278"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3AD0D-9DFD-4254-8B5E-3D8526B60E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C1F262-15C1-4151-8DEF-F5813AE94E2E}">
      <dgm:prSet/>
      <dgm:spPr/>
      <dgm:t>
        <a:bodyPr/>
        <a:lstStyle/>
        <a:p>
          <a:r>
            <a:rPr lang="en-GB" dirty="0"/>
            <a:t>1: Introduction to circuitry, Arduino coding and power management</a:t>
          </a:r>
          <a:endParaRPr lang="en-US" dirty="0"/>
        </a:p>
      </dgm:t>
    </dgm:pt>
    <dgm:pt modelId="{0002399F-51BF-42C6-B07B-4EA4095A8B65}" type="parTrans" cxnId="{29724C81-88F8-410F-B7C2-65F115CF6F43}">
      <dgm:prSet/>
      <dgm:spPr/>
      <dgm:t>
        <a:bodyPr/>
        <a:lstStyle/>
        <a:p>
          <a:endParaRPr lang="en-US"/>
        </a:p>
      </dgm:t>
    </dgm:pt>
    <dgm:pt modelId="{F2B17314-DB34-4983-A20E-FD220A2009FC}" type="sibTrans" cxnId="{29724C81-88F8-410F-B7C2-65F115CF6F43}">
      <dgm:prSet/>
      <dgm:spPr/>
      <dgm:t>
        <a:bodyPr/>
        <a:lstStyle/>
        <a:p>
          <a:endParaRPr lang="en-US"/>
        </a:p>
      </dgm:t>
    </dgm:pt>
    <dgm:pt modelId="{82126A9D-4423-48E9-8CB1-35BF5DE29175}">
      <dgm:prSet/>
      <dgm:spPr/>
      <dgm:t>
        <a:bodyPr/>
        <a:lstStyle/>
        <a:p>
          <a:r>
            <a:rPr lang="en-GB" dirty="0"/>
            <a:t>2: Introduction to designing a Flight Controller schematic in Autodesk Eagle</a:t>
          </a:r>
          <a:endParaRPr lang="en-US" dirty="0"/>
        </a:p>
      </dgm:t>
    </dgm:pt>
    <dgm:pt modelId="{AED45D6C-194A-40D0-BEBF-83EF6B7C7174}" type="parTrans" cxnId="{1BFDCF47-5587-4903-91E3-319A74BFAF37}">
      <dgm:prSet/>
      <dgm:spPr/>
      <dgm:t>
        <a:bodyPr/>
        <a:lstStyle/>
        <a:p>
          <a:endParaRPr lang="en-US"/>
        </a:p>
      </dgm:t>
    </dgm:pt>
    <dgm:pt modelId="{3880D2E7-0A95-405B-807D-BCAFB256ECC9}" type="sibTrans" cxnId="{1BFDCF47-5587-4903-91E3-319A74BFAF37}">
      <dgm:prSet/>
      <dgm:spPr/>
      <dgm:t>
        <a:bodyPr/>
        <a:lstStyle/>
        <a:p>
          <a:endParaRPr lang="en-US"/>
        </a:p>
      </dgm:t>
    </dgm:pt>
    <dgm:pt modelId="{0A49051B-21D4-4231-9846-C06D3159B280}">
      <dgm:prSet/>
      <dgm:spPr/>
      <dgm:t>
        <a:bodyPr/>
        <a:lstStyle/>
        <a:p>
          <a:r>
            <a:rPr lang="en-GB" dirty="0"/>
            <a:t>3: Creating your avionics board in Autodesk Eagle</a:t>
          </a:r>
          <a:endParaRPr lang="en-US" dirty="0"/>
        </a:p>
      </dgm:t>
    </dgm:pt>
    <dgm:pt modelId="{8EB2E15D-E380-4250-9610-0E1D7B2DF1D0}" type="parTrans" cxnId="{6069A3D7-4F1C-462B-8DDA-BA8AE0AE00D7}">
      <dgm:prSet/>
      <dgm:spPr/>
      <dgm:t>
        <a:bodyPr/>
        <a:lstStyle/>
        <a:p>
          <a:endParaRPr lang="en-US"/>
        </a:p>
      </dgm:t>
    </dgm:pt>
    <dgm:pt modelId="{A9DFD6EA-1C15-4ED8-8266-487D3522859B}" type="sibTrans" cxnId="{6069A3D7-4F1C-462B-8DDA-BA8AE0AE00D7}">
      <dgm:prSet/>
      <dgm:spPr/>
      <dgm:t>
        <a:bodyPr/>
        <a:lstStyle/>
        <a:p>
          <a:endParaRPr lang="en-US"/>
        </a:p>
      </dgm:t>
    </dgm:pt>
    <dgm:pt modelId="{835751A1-E57F-46AB-82EC-B084726627E3}">
      <dgm:prSet/>
      <dgm:spPr/>
      <dgm:t>
        <a:bodyPr/>
        <a:lstStyle/>
        <a:p>
          <a:r>
            <a:rPr lang="en-GB" dirty="0"/>
            <a:t>4: Programming your Flight Controller</a:t>
          </a:r>
          <a:endParaRPr lang="en-US" dirty="0"/>
        </a:p>
      </dgm:t>
    </dgm:pt>
    <dgm:pt modelId="{85031EF6-2529-4FA7-AE24-2F4BF78125DF}" type="parTrans" cxnId="{E3B3E106-316C-4715-8417-3EC3F733D1EB}">
      <dgm:prSet/>
      <dgm:spPr/>
      <dgm:t>
        <a:bodyPr/>
        <a:lstStyle/>
        <a:p>
          <a:endParaRPr lang="en-US"/>
        </a:p>
      </dgm:t>
    </dgm:pt>
    <dgm:pt modelId="{73109032-78F1-4306-96DC-3A66F51DD765}" type="sibTrans" cxnId="{E3B3E106-316C-4715-8417-3EC3F733D1EB}">
      <dgm:prSet/>
      <dgm:spPr/>
      <dgm:t>
        <a:bodyPr/>
        <a:lstStyle/>
        <a:p>
          <a:endParaRPr lang="en-US"/>
        </a:p>
      </dgm:t>
    </dgm:pt>
    <dgm:pt modelId="{1B90ADF8-1AE1-461E-8935-36C252A3E924}" type="pres">
      <dgm:prSet presAssocID="{99C3AD0D-9DFD-4254-8B5E-3D8526B60EDC}" presName="linear" presStyleCnt="0">
        <dgm:presLayoutVars>
          <dgm:animLvl val="lvl"/>
          <dgm:resizeHandles val="exact"/>
        </dgm:presLayoutVars>
      </dgm:prSet>
      <dgm:spPr/>
    </dgm:pt>
    <dgm:pt modelId="{A728E958-743C-47B0-92C4-DE927691D25E}" type="pres">
      <dgm:prSet presAssocID="{D1C1F262-15C1-4151-8DEF-F5813AE94E2E}" presName="parentText" presStyleLbl="node1" presStyleIdx="0" presStyleCnt="4">
        <dgm:presLayoutVars>
          <dgm:chMax val="0"/>
          <dgm:bulletEnabled val="1"/>
        </dgm:presLayoutVars>
      </dgm:prSet>
      <dgm:spPr/>
    </dgm:pt>
    <dgm:pt modelId="{ED755725-0A37-4426-978D-F44D60F4CC6E}" type="pres">
      <dgm:prSet presAssocID="{F2B17314-DB34-4983-A20E-FD220A2009FC}" presName="spacer" presStyleCnt="0"/>
      <dgm:spPr/>
    </dgm:pt>
    <dgm:pt modelId="{5F5AE463-3ED4-4FD3-A777-CDF68874B234}" type="pres">
      <dgm:prSet presAssocID="{82126A9D-4423-48E9-8CB1-35BF5DE29175}" presName="parentText" presStyleLbl="node1" presStyleIdx="1" presStyleCnt="4">
        <dgm:presLayoutVars>
          <dgm:chMax val="0"/>
          <dgm:bulletEnabled val="1"/>
        </dgm:presLayoutVars>
      </dgm:prSet>
      <dgm:spPr/>
    </dgm:pt>
    <dgm:pt modelId="{124655D6-6B9F-4274-8203-EECB591DC28A}" type="pres">
      <dgm:prSet presAssocID="{3880D2E7-0A95-405B-807D-BCAFB256ECC9}" presName="spacer" presStyleCnt="0"/>
      <dgm:spPr/>
    </dgm:pt>
    <dgm:pt modelId="{3F1C60B9-55B4-43E8-906C-3984F3F05354}" type="pres">
      <dgm:prSet presAssocID="{0A49051B-21D4-4231-9846-C06D3159B280}" presName="parentText" presStyleLbl="node1" presStyleIdx="2" presStyleCnt="4">
        <dgm:presLayoutVars>
          <dgm:chMax val="0"/>
          <dgm:bulletEnabled val="1"/>
        </dgm:presLayoutVars>
      </dgm:prSet>
      <dgm:spPr/>
    </dgm:pt>
    <dgm:pt modelId="{DE41E9B7-82A1-4176-8551-AAC9469C5E1A}" type="pres">
      <dgm:prSet presAssocID="{A9DFD6EA-1C15-4ED8-8266-487D3522859B}" presName="spacer" presStyleCnt="0"/>
      <dgm:spPr/>
    </dgm:pt>
    <dgm:pt modelId="{3C8137ED-006E-4F01-98A7-4CF2CDF42915}" type="pres">
      <dgm:prSet presAssocID="{835751A1-E57F-46AB-82EC-B084726627E3}" presName="parentText" presStyleLbl="node1" presStyleIdx="3" presStyleCnt="4">
        <dgm:presLayoutVars>
          <dgm:chMax val="0"/>
          <dgm:bulletEnabled val="1"/>
        </dgm:presLayoutVars>
      </dgm:prSet>
      <dgm:spPr/>
    </dgm:pt>
  </dgm:ptLst>
  <dgm:cxnLst>
    <dgm:cxn modelId="{E3B3E106-316C-4715-8417-3EC3F733D1EB}" srcId="{99C3AD0D-9DFD-4254-8B5E-3D8526B60EDC}" destId="{835751A1-E57F-46AB-82EC-B084726627E3}" srcOrd="3" destOrd="0" parTransId="{85031EF6-2529-4FA7-AE24-2F4BF78125DF}" sibTransId="{73109032-78F1-4306-96DC-3A66F51DD765}"/>
    <dgm:cxn modelId="{F9F72D11-831C-45E7-9D7A-494AEAC76C52}" type="presOf" srcId="{82126A9D-4423-48E9-8CB1-35BF5DE29175}" destId="{5F5AE463-3ED4-4FD3-A777-CDF68874B234}" srcOrd="0" destOrd="0" presId="urn:microsoft.com/office/officeart/2005/8/layout/vList2"/>
    <dgm:cxn modelId="{07F4F840-C5BE-48C0-A881-5BE407B96965}" type="presOf" srcId="{835751A1-E57F-46AB-82EC-B084726627E3}" destId="{3C8137ED-006E-4F01-98A7-4CF2CDF42915}" srcOrd="0" destOrd="0" presId="urn:microsoft.com/office/officeart/2005/8/layout/vList2"/>
    <dgm:cxn modelId="{E91A1544-EC21-4682-9D21-4E015F20961D}" type="presOf" srcId="{D1C1F262-15C1-4151-8DEF-F5813AE94E2E}" destId="{A728E958-743C-47B0-92C4-DE927691D25E}" srcOrd="0" destOrd="0" presId="urn:microsoft.com/office/officeart/2005/8/layout/vList2"/>
    <dgm:cxn modelId="{1BFDCF47-5587-4903-91E3-319A74BFAF37}" srcId="{99C3AD0D-9DFD-4254-8B5E-3D8526B60EDC}" destId="{82126A9D-4423-48E9-8CB1-35BF5DE29175}" srcOrd="1" destOrd="0" parTransId="{AED45D6C-194A-40D0-BEBF-83EF6B7C7174}" sibTransId="{3880D2E7-0A95-405B-807D-BCAFB256ECC9}"/>
    <dgm:cxn modelId="{29724C81-88F8-410F-B7C2-65F115CF6F43}" srcId="{99C3AD0D-9DFD-4254-8B5E-3D8526B60EDC}" destId="{D1C1F262-15C1-4151-8DEF-F5813AE94E2E}" srcOrd="0" destOrd="0" parTransId="{0002399F-51BF-42C6-B07B-4EA4095A8B65}" sibTransId="{F2B17314-DB34-4983-A20E-FD220A2009FC}"/>
    <dgm:cxn modelId="{95001FBF-9DF4-4F8E-8910-65E39ED33ABC}" type="presOf" srcId="{99C3AD0D-9DFD-4254-8B5E-3D8526B60EDC}" destId="{1B90ADF8-1AE1-461E-8935-36C252A3E924}" srcOrd="0" destOrd="0" presId="urn:microsoft.com/office/officeart/2005/8/layout/vList2"/>
    <dgm:cxn modelId="{6069A3D7-4F1C-462B-8DDA-BA8AE0AE00D7}" srcId="{99C3AD0D-9DFD-4254-8B5E-3D8526B60EDC}" destId="{0A49051B-21D4-4231-9846-C06D3159B280}" srcOrd="2" destOrd="0" parTransId="{8EB2E15D-E380-4250-9610-0E1D7B2DF1D0}" sibTransId="{A9DFD6EA-1C15-4ED8-8266-487D3522859B}"/>
    <dgm:cxn modelId="{700A7EDB-55CE-4CC1-A6C6-2B69DE93F1CA}" type="presOf" srcId="{0A49051B-21D4-4231-9846-C06D3159B280}" destId="{3F1C60B9-55B4-43E8-906C-3984F3F05354}" srcOrd="0" destOrd="0" presId="urn:microsoft.com/office/officeart/2005/8/layout/vList2"/>
    <dgm:cxn modelId="{2156131A-6E6A-47AD-B86B-1DC7FB059809}" type="presParOf" srcId="{1B90ADF8-1AE1-461E-8935-36C252A3E924}" destId="{A728E958-743C-47B0-92C4-DE927691D25E}" srcOrd="0" destOrd="0" presId="urn:microsoft.com/office/officeart/2005/8/layout/vList2"/>
    <dgm:cxn modelId="{C21B8968-63CF-44EB-B6BF-B94B6D9C08DC}" type="presParOf" srcId="{1B90ADF8-1AE1-461E-8935-36C252A3E924}" destId="{ED755725-0A37-4426-978D-F44D60F4CC6E}" srcOrd="1" destOrd="0" presId="urn:microsoft.com/office/officeart/2005/8/layout/vList2"/>
    <dgm:cxn modelId="{61A45AEF-D857-48B4-95CE-2DCDF18CFE43}" type="presParOf" srcId="{1B90ADF8-1AE1-461E-8935-36C252A3E924}" destId="{5F5AE463-3ED4-4FD3-A777-CDF68874B234}" srcOrd="2" destOrd="0" presId="urn:microsoft.com/office/officeart/2005/8/layout/vList2"/>
    <dgm:cxn modelId="{AA8D1D96-7677-4E82-AA90-83BCDB14CB31}" type="presParOf" srcId="{1B90ADF8-1AE1-461E-8935-36C252A3E924}" destId="{124655D6-6B9F-4274-8203-EECB591DC28A}" srcOrd="3" destOrd="0" presId="urn:microsoft.com/office/officeart/2005/8/layout/vList2"/>
    <dgm:cxn modelId="{6EC4A319-BC11-4F1D-8AA1-BE6BCB776279}" type="presParOf" srcId="{1B90ADF8-1AE1-461E-8935-36C252A3E924}" destId="{3F1C60B9-55B4-43E8-906C-3984F3F05354}" srcOrd="4" destOrd="0" presId="urn:microsoft.com/office/officeart/2005/8/layout/vList2"/>
    <dgm:cxn modelId="{F09B415A-886A-4793-A17E-6AA31E98EE80}" type="presParOf" srcId="{1B90ADF8-1AE1-461E-8935-36C252A3E924}" destId="{DE41E9B7-82A1-4176-8551-AAC9469C5E1A}" srcOrd="5" destOrd="0" presId="urn:microsoft.com/office/officeart/2005/8/layout/vList2"/>
    <dgm:cxn modelId="{31A8EB3D-F0BD-40C9-B005-B4080DFF7F66}" type="presParOf" srcId="{1B90ADF8-1AE1-461E-8935-36C252A3E924}" destId="{3C8137ED-006E-4F01-98A7-4CF2CDF429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8E958-743C-47B0-92C4-DE927691D25E}">
      <dsp:nvSpPr>
        <dsp:cNvPr id="0" name=""/>
        <dsp:cNvSpPr/>
      </dsp:nvSpPr>
      <dsp:spPr>
        <a:xfrm>
          <a:off x="0" y="364462"/>
          <a:ext cx="6571413" cy="11875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1: Introduction to circuitry, Arduino coding and power management</a:t>
          </a:r>
          <a:endParaRPr lang="en-US" sz="2900" kern="1200" dirty="0"/>
        </a:p>
      </dsp:txBody>
      <dsp:txXfrm>
        <a:off x="57971" y="422433"/>
        <a:ext cx="6455471" cy="1071608"/>
      </dsp:txXfrm>
    </dsp:sp>
    <dsp:sp modelId="{5F5AE463-3ED4-4FD3-A777-CDF68874B234}">
      <dsp:nvSpPr>
        <dsp:cNvPr id="0" name=""/>
        <dsp:cNvSpPr/>
      </dsp:nvSpPr>
      <dsp:spPr>
        <a:xfrm>
          <a:off x="0" y="1635532"/>
          <a:ext cx="6571413" cy="1187550"/>
        </a:xfrm>
        <a:prstGeom prst="roundRect">
          <a:avLst/>
        </a:prstGeom>
        <a:solidFill>
          <a:schemeClr val="accent2">
            <a:hueOff val="-827590"/>
            <a:satOff val="-131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2: Introduction to designing a Flight Controller schematic in Autodesk Eagle</a:t>
          </a:r>
          <a:endParaRPr lang="en-US" sz="2900" kern="1200" dirty="0"/>
        </a:p>
      </dsp:txBody>
      <dsp:txXfrm>
        <a:off x="57971" y="1693503"/>
        <a:ext cx="6455471" cy="1071608"/>
      </dsp:txXfrm>
    </dsp:sp>
    <dsp:sp modelId="{3F1C60B9-55B4-43E8-906C-3984F3F05354}">
      <dsp:nvSpPr>
        <dsp:cNvPr id="0" name=""/>
        <dsp:cNvSpPr/>
      </dsp:nvSpPr>
      <dsp:spPr>
        <a:xfrm>
          <a:off x="0" y="2906602"/>
          <a:ext cx="6571413" cy="1187550"/>
        </a:xfrm>
        <a:prstGeom prst="roundRect">
          <a:avLst/>
        </a:prstGeom>
        <a:solidFill>
          <a:schemeClr val="accent2">
            <a:hueOff val="-1655181"/>
            <a:satOff val="-2619"/>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3: Creating your avionics board in Autodesk Eagle</a:t>
          </a:r>
          <a:endParaRPr lang="en-US" sz="2900" kern="1200" dirty="0"/>
        </a:p>
      </dsp:txBody>
      <dsp:txXfrm>
        <a:off x="57971" y="2964573"/>
        <a:ext cx="6455471" cy="1071608"/>
      </dsp:txXfrm>
    </dsp:sp>
    <dsp:sp modelId="{3C8137ED-006E-4F01-98A7-4CF2CDF42915}">
      <dsp:nvSpPr>
        <dsp:cNvPr id="0" name=""/>
        <dsp:cNvSpPr/>
      </dsp:nvSpPr>
      <dsp:spPr>
        <a:xfrm>
          <a:off x="0" y="4177673"/>
          <a:ext cx="6571413" cy="1187550"/>
        </a:xfrm>
        <a:prstGeom prst="roundRect">
          <a:avLst/>
        </a:prstGeom>
        <a:solidFill>
          <a:schemeClr val="accent2">
            <a:hueOff val="-2482771"/>
            <a:satOff val="-392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4: Programming your Flight Controller</a:t>
          </a:r>
          <a:endParaRPr lang="en-US" sz="2900" kern="1200" dirty="0"/>
        </a:p>
      </dsp:txBody>
      <dsp:txXfrm>
        <a:off x="57971" y="4235644"/>
        <a:ext cx="6455471" cy="10716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D633B-42DF-4353-B2A7-1CA6CCDD1281}" type="datetimeFigureOut">
              <a:rPr lang="en-GB" smtClean="0"/>
              <a:t>06/11/2020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B0BAC2-C534-442A-A70B-0FBF158B80EA}" type="slidenum">
              <a:rPr lang="en-GB" smtClean="0"/>
              <a:t>‹#›</a:t>
            </a:fld>
            <a:endParaRPr lang="en-GB"/>
          </a:p>
        </p:txBody>
      </p:sp>
    </p:spTree>
    <p:extLst>
      <p:ext uri="{BB962C8B-B14F-4D97-AF65-F5344CB8AC3E}">
        <p14:creationId xmlns:p14="http://schemas.microsoft.com/office/powerpoint/2010/main" val="1904017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11/6/2020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31604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11/6/2020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21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11/6/2020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4431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11/6/2020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29603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11/6/2020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94641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11/6/2020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7679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11/6/2020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06522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11/6/2020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44904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11/6/2020</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3035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11/6/2020</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25112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11/6/2020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15718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11/6/2020</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320844709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hyperlink" Target="https://www.youtube.com/watch?v=7PF2xnGsxDs&amp;t=5s" TargetMode="External"/><Relationship Id="rId4" Type="http://schemas.openxmlformats.org/officeDocument/2006/relationships/hyperlink" Target="https://www.youtube.com/watch?v=R5yhD7-Nu-k"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2537534" y="162818"/>
            <a:ext cx="6719399" cy="6532333"/>
          </a:xfrm>
          <a:prstGeom prst="rect">
            <a:avLst/>
          </a:prstGeom>
          <a:noFill/>
          <a:ln>
            <a:noFill/>
          </a:ln>
        </p:spPr>
      </p:pic>
      <p:pic>
        <p:nvPicPr>
          <p:cNvPr id="55" name="Google Shape;55;p13"/>
          <p:cNvPicPr preferRelativeResize="0"/>
          <p:nvPr/>
        </p:nvPicPr>
        <p:blipFill>
          <a:blip r:embed="rId4">
            <a:alphaModFix/>
          </a:blip>
          <a:stretch>
            <a:fillRect/>
          </a:stretch>
        </p:blipFill>
        <p:spPr>
          <a:xfrm>
            <a:off x="3038851" y="1709968"/>
            <a:ext cx="6114301" cy="3438033"/>
          </a:xfrm>
          <a:prstGeom prst="rect">
            <a:avLst/>
          </a:prstGeom>
          <a:noFill/>
          <a:ln>
            <a:noFill/>
          </a:ln>
        </p:spPr>
      </p:pic>
      <p:sp>
        <p:nvSpPr>
          <p:cNvPr id="56" name="Google Shape;56;p13"/>
          <p:cNvSpPr txBox="1"/>
          <p:nvPr/>
        </p:nvSpPr>
        <p:spPr>
          <a:xfrm>
            <a:off x="3214217" y="386767"/>
            <a:ext cx="5763600" cy="858400"/>
          </a:xfrm>
          <a:prstGeom prst="rect">
            <a:avLst/>
          </a:prstGeom>
          <a:noFill/>
          <a:ln>
            <a:noFill/>
          </a:ln>
        </p:spPr>
        <p:txBody>
          <a:bodyPr spcFirstLastPara="1" wrap="square" lIns="121900" tIns="121900" rIns="121900" bIns="121900" anchor="t" anchorCtr="0">
            <a:noAutofit/>
          </a:bodyPr>
          <a:lstStyle/>
          <a:p>
            <a:pPr algn="ctr"/>
            <a:r>
              <a:rPr lang="en-GB" sz="4400" b="1">
                <a:solidFill>
                  <a:srgbClr val="EFEFEF"/>
                </a:solidFill>
              </a:rPr>
              <a:t>Physics of Rockets</a:t>
            </a:r>
            <a:endParaRPr sz="4400" b="1">
              <a:solidFill>
                <a:srgbClr val="EFEFEF"/>
              </a:solidFill>
            </a:endParaRPr>
          </a:p>
        </p:txBody>
      </p:sp>
      <p:sp>
        <p:nvSpPr>
          <p:cNvPr id="57" name="Google Shape;57;p13"/>
          <p:cNvSpPr txBox="1"/>
          <p:nvPr/>
        </p:nvSpPr>
        <p:spPr>
          <a:xfrm>
            <a:off x="613167" y="5259433"/>
            <a:ext cx="11121600" cy="1211600"/>
          </a:xfrm>
          <a:prstGeom prst="rect">
            <a:avLst/>
          </a:prstGeom>
          <a:noFill/>
          <a:ln>
            <a:noFill/>
          </a:ln>
        </p:spPr>
        <p:txBody>
          <a:bodyPr spcFirstLastPara="1" wrap="square" lIns="121900" tIns="121900" rIns="121900" bIns="121900" anchor="t" anchorCtr="0">
            <a:noAutofit/>
          </a:bodyPr>
          <a:lstStyle/>
          <a:p>
            <a:pPr algn="ctr"/>
            <a:r>
              <a:rPr lang="en-GB" sz="3467" b="1" dirty="0">
                <a:solidFill>
                  <a:srgbClr val="EFEFEF"/>
                </a:solidFill>
              </a:rPr>
              <a:t>Presented by:</a:t>
            </a:r>
            <a:endParaRPr sz="3467" b="1" dirty="0">
              <a:solidFill>
                <a:srgbClr val="EFEFEF"/>
              </a:solidFill>
            </a:endParaRPr>
          </a:p>
          <a:p>
            <a:pPr algn="ctr"/>
            <a:r>
              <a:rPr lang="en-GB" sz="3467" b="1" dirty="0">
                <a:solidFill>
                  <a:srgbClr val="EFEFEF"/>
                </a:solidFill>
              </a:rPr>
              <a:t> Jacob Lawson</a:t>
            </a:r>
            <a:endParaRPr sz="3467" b="1" dirty="0">
              <a:solidFill>
                <a:srgbClr val="EFEFEF"/>
              </a:solidFill>
            </a:endParaRPr>
          </a:p>
        </p:txBody>
      </p:sp>
      <p:sp>
        <p:nvSpPr>
          <p:cNvPr id="60" name="Google Shape;60;p13"/>
          <p:cNvSpPr txBox="1"/>
          <p:nvPr/>
        </p:nvSpPr>
        <p:spPr>
          <a:xfrm>
            <a:off x="613167" y="1123333"/>
            <a:ext cx="11121600" cy="791600"/>
          </a:xfrm>
          <a:prstGeom prst="rect">
            <a:avLst/>
          </a:prstGeom>
          <a:noFill/>
          <a:ln>
            <a:noFill/>
          </a:ln>
        </p:spPr>
        <p:txBody>
          <a:bodyPr spcFirstLastPara="1" wrap="square" lIns="121900" tIns="121900" rIns="121900" bIns="121900" anchor="t" anchorCtr="0">
            <a:noAutofit/>
          </a:bodyPr>
          <a:lstStyle/>
          <a:p>
            <a:pPr algn="ctr"/>
            <a:r>
              <a:rPr lang="en-GB" sz="3467" b="1">
                <a:solidFill>
                  <a:srgbClr val="980000"/>
                </a:solidFill>
              </a:rPr>
              <a:t>THE SESSION WILL BEGIN SHORTLY</a:t>
            </a:r>
            <a:endParaRPr sz="3467" b="1">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puter">
            <a:extLst>
              <a:ext uri="{FF2B5EF4-FFF2-40B4-BE49-F238E27FC236}">
                <a16:creationId xmlns:a16="http://schemas.microsoft.com/office/drawing/2014/main" id="{EEF19AE4-32E2-440B-ACF6-FE486FB5B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22660-D853-46CA-B723-369F006985CF}"/>
              </a:ext>
            </a:extLst>
          </p:cNvPr>
          <p:cNvSpPr>
            <a:spLocks noGrp="1"/>
          </p:cNvSpPr>
          <p:nvPr>
            <p:ph type="title"/>
          </p:nvPr>
        </p:nvSpPr>
        <p:spPr>
          <a:xfrm>
            <a:off x="740584" y="859808"/>
            <a:ext cx="3543197" cy="2878986"/>
          </a:xfrm>
        </p:spPr>
        <p:txBody>
          <a:bodyPr>
            <a:normAutofit/>
          </a:bodyPr>
          <a:lstStyle/>
          <a:p>
            <a:pPr algn="ctr"/>
            <a:r>
              <a:rPr lang="en-GB" sz="3700"/>
              <a:t>1: Introduction to circuitry, Arduino coding and power management</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1DB2B32-3567-4265-BAAD-762BB9194160}"/>
              </a:ext>
            </a:extLst>
          </p:cNvPr>
          <p:cNvSpPr>
            <a:spLocks noGrp="1"/>
          </p:cNvSpPr>
          <p:nvPr>
            <p:ph idx="1"/>
          </p:nvPr>
        </p:nvSpPr>
        <p:spPr>
          <a:xfrm>
            <a:off x="6477270" y="685805"/>
            <a:ext cx="4974771" cy="5534019"/>
          </a:xfrm>
        </p:spPr>
        <p:txBody>
          <a:bodyPr>
            <a:normAutofit/>
          </a:bodyPr>
          <a:lstStyle/>
          <a:p>
            <a:r>
              <a:rPr lang="en-GB" dirty="0"/>
              <a:t>This training session will cover the basics</a:t>
            </a:r>
          </a:p>
          <a:p>
            <a:endParaRPr lang="en-GB" dirty="0"/>
          </a:p>
          <a:p>
            <a:pPr lvl="1"/>
            <a:r>
              <a:rPr lang="en-GB" dirty="0"/>
              <a:t>Building a basic circuit with an online simulator</a:t>
            </a:r>
          </a:p>
          <a:p>
            <a:pPr lvl="1"/>
            <a:r>
              <a:rPr lang="en-GB" dirty="0"/>
              <a:t>How to make your circuit components interact with each other using Arduino</a:t>
            </a:r>
          </a:p>
          <a:p>
            <a:pPr lvl="1"/>
            <a:r>
              <a:rPr lang="en-GB" dirty="0"/>
              <a:t>An explanation on power management and stability</a:t>
            </a:r>
          </a:p>
        </p:txBody>
      </p:sp>
    </p:spTree>
    <p:extLst>
      <p:ext uri="{BB962C8B-B14F-4D97-AF65-F5344CB8AC3E}">
        <p14:creationId xmlns:p14="http://schemas.microsoft.com/office/powerpoint/2010/main" val="89676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rocessor">
            <a:extLst>
              <a:ext uri="{FF2B5EF4-FFF2-40B4-BE49-F238E27FC236}">
                <a16:creationId xmlns:a16="http://schemas.microsoft.com/office/drawing/2014/main" id="{C8943F9D-A73C-4B5B-867A-C76267A75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22660-D853-46CA-B723-369F006985CF}"/>
              </a:ext>
            </a:extLst>
          </p:cNvPr>
          <p:cNvSpPr>
            <a:spLocks noGrp="1"/>
          </p:cNvSpPr>
          <p:nvPr>
            <p:ph type="title"/>
          </p:nvPr>
        </p:nvSpPr>
        <p:spPr>
          <a:xfrm>
            <a:off x="740584" y="859808"/>
            <a:ext cx="3543197" cy="2878986"/>
          </a:xfrm>
        </p:spPr>
        <p:txBody>
          <a:bodyPr>
            <a:noAutofit/>
          </a:bodyPr>
          <a:lstStyle/>
          <a:p>
            <a:pPr lvl="0" algn="ctr"/>
            <a:r>
              <a:rPr lang="en-GB" sz="3600" dirty="0"/>
              <a:t>2: Introduction to designing a Flight Controller schematic in Autodesk Eagle</a:t>
            </a:r>
            <a:endParaRPr lang="en-US" sz="3600" dirty="0"/>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1DB2B32-3567-4265-BAAD-762BB9194160}"/>
              </a:ext>
            </a:extLst>
          </p:cNvPr>
          <p:cNvSpPr>
            <a:spLocks noGrp="1"/>
          </p:cNvSpPr>
          <p:nvPr>
            <p:ph idx="1"/>
          </p:nvPr>
        </p:nvSpPr>
        <p:spPr>
          <a:xfrm>
            <a:off x="6477270" y="685805"/>
            <a:ext cx="4974771" cy="5534019"/>
          </a:xfrm>
        </p:spPr>
        <p:txBody>
          <a:bodyPr>
            <a:normAutofit/>
          </a:bodyPr>
          <a:lstStyle/>
          <a:p>
            <a:r>
              <a:rPr lang="en-GB" dirty="0"/>
              <a:t>Designing a circuit using individual components can be daunting, but Eagle simplifies it right down, and we will explain</a:t>
            </a:r>
          </a:p>
          <a:p>
            <a:endParaRPr lang="en-GB" dirty="0"/>
          </a:p>
          <a:p>
            <a:pPr lvl="1"/>
            <a:r>
              <a:rPr lang="en-GB" dirty="0"/>
              <a:t>Finding components for your circuit</a:t>
            </a:r>
          </a:p>
          <a:p>
            <a:pPr lvl="1"/>
            <a:r>
              <a:rPr lang="en-GB" dirty="0"/>
              <a:t>Ensuring pin requirements of your components are met</a:t>
            </a:r>
          </a:p>
          <a:p>
            <a:pPr lvl="1"/>
            <a:r>
              <a:rPr lang="en-GB" dirty="0"/>
              <a:t>How to be efficient with your design</a:t>
            </a:r>
          </a:p>
        </p:txBody>
      </p:sp>
    </p:spTree>
    <p:extLst>
      <p:ext uri="{BB962C8B-B14F-4D97-AF65-F5344CB8AC3E}">
        <p14:creationId xmlns:p14="http://schemas.microsoft.com/office/powerpoint/2010/main" val="115680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2" name="Rectangle 15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Processor">
            <a:extLst>
              <a:ext uri="{FF2B5EF4-FFF2-40B4-BE49-F238E27FC236}">
                <a16:creationId xmlns:a16="http://schemas.microsoft.com/office/drawing/2014/main" id="{C8943F9D-A73C-4B5B-867A-C76267A75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54" name="Group 153">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55" name="Rectangle 154">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58" name="Rectangle 157">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22660-D853-46CA-B723-369F006985CF}"/>
              </a:ext>
            </a:extLst>
          </p:cNvPr>
          <p:cNvSpPr>
            <a:spLocks noGrp="1"/>
          </p:cNvSpPr>
          <p:nvPr>
            <p:ph type="title"/>
          </p:nvPr>
        </p:nvSpPr>
        <p:spPr>
          <a:xfrm>
            <a:off x="740584" y="859808"/>
            <a:ext cx="3543197" cy="2878986"/>
          </a:xfrm>
        </p:spPr>
        <p:txBody>
          <a:bodyPr>
            <a:normAutofit/>
          </a:bodyPr>
          <a:lstStyle/>
          <a:p>
            <a:pPr lvl="0" algn="ctr"/>
            <a:r>
              <a:rPr lang="en-GB" sz="4100"/>
              <a:t>3: Creating your avionics board in Autodesk Eagle</a:t>
            </a:r>
            <a:endParaRPr lang="en-US" sz="4100"/>
          </a:p>
        </p:txBody>
      </p:sp>
      <p:grpSp>
        <p:nvGrpSpPr>
          <p:cNvPr id="160"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61" name="Freeform: Shape 160">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75"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176" name="Freeform: Shape 175">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1DB2B32-3567-4265-BAAD-762BB9194160}"/>
              </a:ext>
            </a:extLst>
          </p:cNvPr>
          <p:cNvSpPr>
            <a:spLocks noGrp="1"/>
          </p:cNvSpPr>
          <p:nvPr>
            <p:ph idx="1"/>
          </p:nvPr>
        </p:nvSpPr>
        <p:spPr>
          <a:xfrm>
            <a:off x="6477270" y="685805"/>
            <a:ext cx="4974771" cy="5534019"/>
          </a:xfrm>
        </p:spPr>
        <p:txBody>
          <a:bodyPr>
            <a:normAutofit/>
          </a:bodyPr>
          <a:lstStyle/>
          <a:p>
            <a:r>
              <a:rPr lang="en-GB" dirty="0"/>
              <a:t>We will then take your schematics and use them to design a PCB board</a:t>
            </a:r>
          </a:p>
          <a:p>
            <a:endParaRPr lang="en-GB" dirty="0"/>
          </a:p>
          <a:p>
            <a:pPr lvl="1"/>
            <a:r>
              <a:rPr lang="en-GB" dirty="0"/>
              <a:t>Sizing out your board</a:t>
            </a:r>
          </a:p>
          <a:p>
            <a:pPr lvl="1"/>
            <a:r>
              <a:rPr lang="en-GB" dirty="0"/>
              <a:t>Auto-routing and doing yourself</a:t>
            </a:r>
          </a:p>
          <a:p>
            <a:pPr lvl="1"/>
            <a:r>
              <a:rPr lang="en-GB" dirty="0"/>
              <a:t>Creating a compact and safe design</a:t>
            </a:r>
          </a:p>
        </p:txBody>
      </p:sp>
    </p:spTree>
    <p:extLst>
      <p:ext uri="{BB962C8B-B14F-4D97-AF65-F5344CB8AC3E}">
        <p14:creationId xmlns:p14="http://schemas.microsoft.com/office/powerpoint/2010/main" val="393285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Airplane">
            <a:extLst>
              <a:ext uri="{FF2B5EF4-FFF2-40B4-BE49-F238E27FC236}">
                <a16:creationId xmlns:a16="http://schemas.microsoft.com/office/drawing/2014/main" id="{E4BE175F-38BF-42FB-BBEC-879CC0D4CF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22660-D853-46CA-B723-369F006985CF}"/>
              </a:ext>
            </a:extLst>
          </p:cNvPr>
          <p:cNvSpPr>
            <a:spLocks noGrp="1"/>
          </p:cNvSpPr>
          <p:nvPr>
            <p:ph type="title"/>
          </p:nvPr>
        </p:nvSpPr>
        <p:spPr>
          <a:xfrm>
            <a:off x="740584" y="859808"/>
            <a:ext cx="3543197" cy="2878986"/>
          </a:xfrm>
        </p:spPr>
        <p:txBody>
          <a:bodyPr>
            <a:normAutofit/>
          </a:bodyPr>
          <a:lstStyle/>
          <a:p>
            <a:pPr lvl="0" algn="ctr"/>
            <a:r>
              <a:rPr lang="en-GB"/>
              <a:t>4: Programming your Flight Controller</a:t>
            </a:r>
            <a:endParaRPr lang="en-US"/>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tx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1DB2B32-3567-4265-BAAD-762BB9194160}"/>
              </a:ext>
            </a:extLst>
          </p:cNvPr>
          <p:cNvSpPr>
            <a:spLocks noGrp="1"/>
          </p:cNvSpPr>
          <p:nvPr>
            <p:ph idx="1"/>
          </p:nvPr>
        </p:nvSpPr>
        <p:spPr>
          <a:xfrm>
            <a:off x="6477270" y="685805"/>
            <a:ext cx="4974771" cy="5534019"/>
          </a:xfrm>
        </p:spPr>
        <p:txBody>
          <a:bodyPr>
            <a:normAutofit/>
          </a:bodyPr>
          <a:lstStyle/>
          <a:p>
            <a:r>
              <a:rPr lang="en-GB" dirty="0"/>
              <a:t>Then its time to write your code. This is what makes your rocket’s avionics truly intelligent and as such it can end up being what makes or breaks your rocket.</a:t>
            </a:r>
          </a:p>
          <a:p>
            <a:endParaRPr lang="en-GB" dirty="0"/>
          </a:p>
          <a:p>
            <a:pPr lvl="1"/>
            <a:r>
              <a:rPr lang="en-GB" dirty="0"/>
              <a:t>Accelerometer integration</a:t>
            </a:r>
          </a:p>
          <a:p>
            <a:pPr lvl="1"/>
            <a:r>
              <a:rPr lang="en-GB" dirty="0"/>
              <a:t>Parachute launching</a:t>
            </a:r>
          </a:p>
          <a:p>
            <a:pPr lvl="1"/>
            <a:r>
              <a:rPr lang="en-GB" dirty="0"/>
              <a:t>A successful flight</a:t>
            </a:r>
          </a:p>
        </p:txBody>
      </p:sp>
    </p:spTree>
    <p:extLst>
      <p:ext uri="{BB962C8B-B14F-4D97-AF65-F5344CB8AC3E}">
        <p14:creationId xmlns:p14="http://schemas.microsoft.com/office/powerpoint/2010/main" val="3869184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45B9-6B13-46BC-98BD-C190A06CB014}"/>
              </a:ext>
            </a:extLst>
          </p:cNvPr>
          <p:cNvSpPr>
            <a:spLocks noGrp="1"/>
          </p:cNvSpPr>
          <p:nvPr>
            <p:ph type="title"/>
          </p:nvPr>
        </p:nvSpPr>
        <p:spPr/>
        <p:txBody>
          <a:bodyPr/>
          <a:lstStyle/>
          <a:p>
            <a:r>
              <a:rPr lang="en-GB" dirty="0"/>
              <a:t>What will you need?</a:t>
            </a:r>
          </a:p>
        </p:txBody>
      </p:sp>
      <p:sp>
        <p:nvSpPr>
          <p:cNvPr id="3" name="Content Placeholder 2">
            <a:extLst>
              <a:ext uri="{FF2B5EF4-FFF2-40B4-BE49-F238E27FC236}">
                <a16:creationId xmlns:a16="http://schemas.microsoft.com/office/drawing/2014/main" id="{5FD01876-B92E-46B0-8C81-4F1BFBF79EE0}"/>
              </a:ext>
            </a:extLst>
          </p:cNvPr>
          <p:cNvSpPr>
            <a:spLocks noGrp="1"/>
          </p:cNvSpPr>
          <p:nvPr>
            <p:ph sz="half" idx="1"/>
          </p:nvPr>
        </p:nvSpPr>
        <p:spPr>
          <a:xfrm>
            <a:off x="838200" y="1825625"/>
            <a:ext cx="5181600" cy="1603375"/>
          </a:xfrm>
        </p:spPr>
        <p:txBody>
          <a:bodyPr>
            <a:normAutofit/>
          </a:bodyPr>
          <a:lstStyle/>
          <a:p>
            <a:pPr marL="0" indent="0">
              <a:buNone/>
            </a:pPr>
            <a:r>
              <a:rPr lang="en-GB" sz="2000" dirty="0"/>
              <a:t>1: Introduction to circuitry, Arduino coding and power management</a:t>
            </a:r>
          </a:p>
          <a:p>
            <a:pPr lvl="1"/>
            <a:r>
              <a:rPr lang="en-GB" sz="1600" dirty="0"/>
              <a:t>Online Arduino simulator</a:t>
            </a:r>
          </a:p>
          <a:p>
            <a:pPr lvl="1"/>
            <a:r>
              <a:rPr lang="en-GB" sz="1600" dirty="0"/>
              <a:t>E.g. </a:t>
            </a:r>
            <a:r>
              <a:rPr lang="en-GB" sz="1600" dirty="0" err="1"/>
              <a:t>TinkerCAD</a:t>
            </a:r>
            <a:endParaRPr lang="en-GB" sz="1600" dirty="0"/>
          </a:p>
        </p:txBody>
      </p:sp>
      <p:sp>
        <p:nvSpPr>
          <p:cNvPr id="4" name="Content Placeholder 3">
            <a:extLst>
              <a:ext uri="{FF2B5EF4-FFF2-40B4-BE49-F238E27FC236}">
                <a16:creationId xmlns:a16="http://schemas.microsoft.com/office/drawing/2014/main" id="{333D6120-75FF-4118-B13D-089401D7B718}"/>
              </a:ext>
            </a:extLst>
          </p:cNvPr>
          <p:cNvSpPr>
            <a:spLocks noGrp="1"/>
          </p:cNvSpPr>
          <p:nvPr>
            <p:ph sz="half" idx="2"/>
          </p:nvPr>
        </p:nvSpPr>
        <p:spPr>
          <a:xfrm>
            <a:off x="6172200" y="1825625"/>
            <a:ext cx="5181600" cy="1603375"/>
          </a:xfrm>
        </p:spPr>
        <p:txBody>
          <a:bodyPr>
            <a:normAutofit/>
          </a:bodyPr>
          <a:lstStyle/>
          <a:p>
            <a:pPr marL="0" indent="0">
              <a:buNone/>
            </a:pPr>
            <a:r>
              <a:rPr lang="en-GB" sz="2000" dirty="0"/>
              <a:t>2: Introduction to designing a Flight Controller schematic in Autodesk Eagle</a:t>
            </a:r>
          </a:p>
          <a:p>
            <a:pPr lvl="1"/>
            <a:r>
              <a:rPr lang="en-GB" sz="1600" dirty="0"/>
              <a:t>Autodesk Eagle</a:t>
            </a:r>
          </a:p>
        </p:txBody>
      </p:sp>
      <p:sp>
        <p:nvSpPr>
          <p:cNvPr id="5" name="Content Placeholder 2">
            <a:extLst>
              <a:ext uri="{FF2B5EF4-FFF2-40B4-BE49-F238E27FC236}">
                <a16:creationId xmlns:a16="http://schemas.microsoft.com/office/drawing/2014/main" id="{A8779A2F-30CA-4B90-9FFD-E1B1BB82D8AC}"/>
              </a:ext>
            </a:extLst>
          </p:cNvPr>
          <p:cNvSpPr txBox="1">
            <a:spLocks/>
          </p:cNvSpPr>
          <p:nvPr/>
        </p:nvSpPr>
        <p:spPr>
          <a:xfrm>
            <a:off x="838200" y="3941049"/>
            <a:ext cx="5181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3: Creating your avionics board in Autodesk Eagle</a:t>
            </a:r>
          </a:p>
          <a:p>
            <a:pPr lvl="1"/>
            <a:r>
              <a:rPr lang="en-GB" sz="1600" dirty="0"/>
              <a:t>Autodesk Eagle</a:t>
            </a:r>
          </a:p>
          <a:p>
            <a:pPr marL="0" indent="0">
              <a:buNone/>
            </a:pPr>
            <a:endParaRPr lang="en-GB" sz="2000" dirty="0"/>
          </a:p>
        </p:txBody>
      </p:sp>
      <p:sp>
        <p:nvSpPr>
          <p:cNvPr id="6" name="Content Placeholder 3">
            <a:extLst>
              <a:ext uri="{FF2B5EF4-FFF2-40B4-BE49-F238E27FC236}">
                <a16:creationId xmlns:a16="http://schemas.microsoft.com/office/drawing/2014/main" id="{7737BC66-12FE-4286-A9EA-F7A1D7CA14AA}"/>
              </a:ext>
            </a:extLst>
          </p:cNvPr>
          <p:cNvSpPr txBox="1">
            <a:spLocks/>
          </p:cNvSpPr>
          <p:nvPr/>
        </p:nvSpPr>
        <p:spPr>
          <a:xfrm>
            <a:off x="6172200" y="3941049"/>
            <a:ext cx="5181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GB" sz="2000" dirty="0"/>
              <a:t>4: Programming your Flight Controller</a:t>
            </a:r>
          </a:p>
          <a:p>
            <a:pPr lvl="1"/>
            <a:r>
              <a:rPr lang="en-GB" sz="1600" dirty="0"/>
              <a:t>Arduino coding program</a:t>
            </a:r>
            <a:endParaRPr lang="en-US" sz="1600" dirty="0"/>
          </a:p>
        </p:txBody>
      </p:sp>
      <p:sp>
        <p:nvSpPr>
          <p:cNvPr id="7" name="TextBox 6">
            <a:extLst>
              <a:ext uri="{FF2B5EF4-FFF2-40B4-BE49-F238E27FC236}">
                <a16:creationId xmlns:a16="http://schemas.microsoft.com/office/drawing/2014/main" id="{B4747F05-BFA8-4E2C-ACF4-AC1C3BCA9B22}"/>
              </a:ext>
            </a:extLst>
          </p:cNvPr>
          <p:cNvSpPr txBox="1"/>
          <p:nvPr/>
        </p:nvSpPr>
        <p:spPr>
          <a:xfrm>
            <a:off x="1476462" y="5452844"/>
            <a:ext cx="8615494" cy="646331"/>
          </a:xfrm>
          <a:prstGeom prst="rect">
            <a:avLst/>
          </a:prstGeom>
          <a:noFill/>
        </p:spPr>
        <p:txBody>
          <a:bodyPr wrap="square" rtlCol="0">
            <a:spAutoFit/>
          </a:bodyPr>
          <a:lstStyle/>
          <a:p>
            <a:r>
              <a:rPr lang="en-GB" dirty="0"/>
              <a:t>All required programs are subject to change. We will make sure you are told which programs you’ll definitely need the week beforehand in the lesson announcement email.</a:t>
            </a:r>
          </a:p>
        </p:txBody>
      </p:sp>
    </p:spTree>
    <p:extLst>
      <p:ext uri="{BB962C8B-B14F-4D97-AF65-F5344CB8AC3E}">
        <p14:creationId xmlns:p14="http://schemas.microsoft.com/office/powerpoint/2010/main" val="107803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509" name="Freeform: Shape 10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0" name="Freeform: Shape 1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1" name="Freeform: Shape 1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1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1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6" name="Oval 1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7" name="Rectangle 118">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itle 1">
            <a:extLst>
              <a:ext uri="{FF2B5EF4-FFF2-40B4-BE49-F238E27FC236}">
                <a16:creationId xmlns:a16="http://schemas.microsoft.com/office/drawing/2014/main" id="{4072FEB4-2E64-4732-90DB-1D124EAFAE5E}"/>
              </a:ext>
            </a:extLst>
          </p:cNvPr>
          <p:cNvSpPr>
            <a:spLocks noGrp="1"/>
          </p:cNvSpPr>
          <p:nvPr>
            <p:ph type="title"/>
          </p:nvPr>
        </p:nvSpPr>
        <p:spPr>
          <a:xfrm>
            <a:off x="677119" y="810623"/>
            <a:ext cx="4894428" cy="935050"/>
          </a:xfrm>
        </p:spPr>
        <p:txBody>
          <a:bodyPr vert="horz" lIns="91440" tIns="45720" rIns="91440" bIns="45720" rtlCol="0" anchor="b">
            <a:normAutofit fontScale="90000"/>
          </a:bodyPr>
          <a:lstStyle/>
          <a:p>
            <a:r>
              <a:rPr lang="en-US" sz="6000" b="1" cap="all" spc="1500" dirty="0">
                <a:ea typeface="Source Sans Pro SemiBold" panose="020B0603030403020204" pitchFamily="34" charset="0"/>
              </a:rPr>
              <a:t>Arduino coding</a:t>
            </a:r>
          </a:p>
        </p:txBody>
      </p:sp>
      <p:grpSp>
        <p:nvGrpSpPr>
          <p:cNvPr id="69" name="Group 120">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70" name="Rectangle 121">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122">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2" name="Rectangle 12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74" name="Freeform: Shape 1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5" name="Freeform: Shape 1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Content Placeholder 5" descr="A picture containing text&#10;&#10;Description automatically generated">
            <a:extLst>
              <a:ext uri="{FF2B5EF4-FFF2-40B4-BE49-F238E27FC236}">
                <a16:creationId xmlns:a16="http://schemas.microsoft.com/office/drawing/2014/main" id="{58513CFF-B594-4F5F-83D8-C35D00EEBEE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882730" y="1126418"/>
            <a:ext cx="1768952" cy="4594684"/>
          </a:xfrm>
          <a:prstGeom prst="rect">
            <a:avLst/>
          </a:prstGeom>
          <a:ln w="28575">
            <a:noFill/>
          </a:ln>
        </p:spPr>
      </p:pic>
      <p:sp>
        <p:nvSpPr>
          <p:cNvPr id="13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6"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7" name="Oval 13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Oval 13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VID_20201106_140248">
            <a:hlinkClick r:id="" action="ppaction://media"/>
            <a:extLst>
              <a:ext uri="{FF2B5EF4-FFF2-40B4-BE49-F238E27FC236}">
                <a16:creationId xmlns:a16="http://schemas.microsoft.com/office/drawing/2014/main" id="{6DE40439-3CB2-41BF-9FD5-064C28D2D5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3714" y="1976589"/>
            <a:ext cx="5517188" cy="3103418"/>
          </a:xfrm>
          <a:prstGeom prst="rect">
            <a:avLst/>
          </a:prstGeom>
        </p:spPr>
      </p:pic>
    </p:spTree>
    <p:extLst>
      <p:ext uri="{BB962C8B-B14F-4D97-AF65-F5344CB8AC3E}">
        <p14:creationId xmlns:p14="http://schemas.microsoft.com/office/powerpoint/2010/main" val="297299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 name="Freeform: Shape 11">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0" name="Rectangle 1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228F65-76BB-489E-9923-E553C49291FC}"/>
              </a:ext>
            </a:extLst>
          </p:cNvPr>
          <p:cNvSpPr>
            <a:spLocks noGrp="1"/>
          </p:cNvSpPr>
          <p:nvPr>
            <p:ph type="title"/>
          </p:nvPr>
        </p:nvSpPr>
        <p:spPr>
          <a:xfrm>
            <a:off x="519309" y="338634"/>
            <a:ext cx="5765248" cy="1367434"/>
          </a:xfrm>
        </p:spPr>
        <p:txBody>
          <a:bodyPr vert="horz" lIns="91440" tIns="45720" rIns="91440" bIns="45720" rtlCol="0" anchor="b">
            <a:normAutofit fontScale="90000"/>
          </a:bodyPr>
          <a:lstStyle/>
          <a:p>
            <a:r>
              <a:rPr lang="en-US" sz="6000" b="1" cap="all" spc="1500" dirty="0">
                <a:ea typeface="Source Sans Pro SemiBold" panose="020B0603030403020204" pitchFamily="34" charset="0"/>
              </a:rPr>
              <a:t>Know your pins</a:t>
            </a:r>
          </a:p>
        </p:txBody>
      </p:sp>
      <p:grpSp>
        <p:nvGrpSpPr>
          <p:cNvPr id="22" name="Group 2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23" name="Rectangle 2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6" name="Rectangle 25">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Content Placeholder 5" descr="A picture containing text&#10;&#10;Description automatically generated">
            <a:extLst>
              <a:ext uri="{FF2B5EF4-FFF2-40B4-BE49-F238E27FC236}">
                <a16:creationId xmlns:a16="http://schemas.microsoft.com/office/drawing/2014/main" id="{57878FC0-E909-4BC7-94B5-52B14921257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37111" y="1126418"/>
            <a:ext cx="2860190" cy="4594684"/>
          </a:xfrm>
          <a:prstGeom prst="rect">
            <a:avLst/>
          </a:prstGeom>
          <a:ln w="28575">
            <a:noFill/>
          </a:ln>
        </p:spPr>
      </p:pic>
      <p:sp>
        <p:nvSpPr>
          <p:cNvPr id="3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Oval 3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7E213E9E-86E0-49D9-A4C8-13DA64D408D3}"/>
              </a:ext>
            </a:extLst>
          </p:cNvPr>
          <p:cNvSpPr txBox="1"/>
          <p:nvPr/>
        </p:nvSpPr>
        <p:spPr>
          <a:xfrm>
            <a:off x="855677" y="1971413"/>
            <a:ext cx="4486736" cy="923330"/>
          </a:xfrm>
          <a:prstGeom prst="rect">
            <a:avLst/>
          </a:prstGeom>
          <a:noFill/>
        </p:spPr>
        <p:txBody>
          <a:bodyPr wrap="square" rtlCol="0">
            <a:spAutoFit/>
          </a:bodyPr>
          <a:lstStyle/>
          <a:p>
            <a:r>
              <a:rPr lang="en-GB" dirty="0"/>
              <a:t>Your system needs to except data from multiple inputs and control multiple outputs, all in a fraction of a second.</a:t>
            </a:r>
          </a:p>
        </p:txBody>
      </p:sp>
    </p:spTree>
    <p:extLst>
      <p:ext uri="{BB962C8B-B14F-4D97-AF65-F5344CB8AC3E}">
        <p14:creationId xmlns:p14="http://schemas.microsoft.com/office/powerpoint/2010/main" val="189634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 name="Freeform: Shape 11">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0" name="Rectangle 1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F39CF3-28A5-4DA6-93C4-7E07D25BC5F5}"/>
              </a:ext>
            </a:extLst>
          </p:cNvPr>
          <p:cNvSpPr>
            <a:spLocks noGrp="1"/>
          </p:cNvSpPr>
          <p:nvPr>
            <p:ph type="title"/>
          </p:nvPr>
        </p:nvSpPr>
        <p:spPr>
          <a:xfrm>
            <a:off x="320736" y="810623"/>
            <a:ext cx="5946833" cy="1957744"/>
          </a:xfrm>
        </p:spPr>
        <p:txBody>
          <a:bodyPr vert="horz" lIns="91440" tIns="45720" rIns="91440" bIns="45720" rtlCol="0" anchor="b">
            <a:normAutofit fontScale="90000"/>
          </a:bodyPr>
          <a:lstStyle/>
          <a:p>
            <a:r>
              <a:rPr lang="en-US" sz="6000" b="1" cap="all" spc="1500" dirty="0">
                <a:ea typeface="Source Sans Pro SemiBold" panose="020B0603030403020204" pitchFamily="34" charset="0"/>
              </a:rPr>
              <a:t>Variable conditions</a:t>
            </a:r>
          </a:p>
        </p:txBody>
      </p:sp>
      <p:grpSp>
        <p:nvGrpSpPr>
          <p:cNvPr id="22" name="Group 2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23" name="Rectangle 2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6" name="Rectangle 25">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Content Placeholder 5" descr="Table&#10;&#10;Description automatically generated">
            <a:extLst>
              <a:ext uri="{FF2B5EF4-FFF2-40B4-BE49-F238E27FC236}">
                <a16:creationId xmlns:a16="http://schemas.microsoft.com/office/drawing/2014/main" id="{3D2FD55F-E651-4A14-9D6B-A52823C978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6970" y="1126418"/>
            <a:ext cx="3480473" cy="4594684"/>
          </a:xfrm>
          <a:prstGeom prst="rect">
            <a:avLst/>
          </a:prstGeom>
          <a:ln w="28575">
            <a:noFill/>
          </a:ln>
        </p:spPr>
      </p:pic>
      <p:sp>
        <p:nvSpPr>
          <p:cNvPr id="3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Oval 3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Box 33">
            <a:extLst>
              <a:ext uri="{FF2B5EF4-FFF2-40B4-BE49-F238E27FC236}">
                <a16:creationId xmlns:a16="http://schemas.microsoft.com/office/drawing/2014/main" id="{6A1D0E6C-D71E-4D44-A0D7-803D0206D0EE}"/>
              </a:ext>
            </a:extLst>
          </p:cNvPr>
          <p:cNvSpPr txBox="1"/>
          <p:nvPr/>
        </p:nvSpPr>
        <p:spPr>
          <a:xfrm>
            <a:off x="855677" y="3122565"/>
            <a:ext cx="4486736" cy="923330"/>
          </a:xfrm>
          <a:prstGeom prst="rect">
            <a:avLst/>
          </a:prstGeom>
          <a:noFill/>
        </p:spPr>
        <p:txBody>
          <a:bodyPr wrap="square" rtlCol="0">
            <a:spAutoFit/>
          </a:bodyPr>
          <a:lstStyle/>
          <a:p>
            <a:r>
              <a:rPr lang="en-GB" dirty="0"/>
              <a:t>Your launch site is yet to be decided, so make sure to use user defined variables. This way your avionics can be easily modified</a:t>
            </a:r>
          </a:p>
        </p:txBody>
      </p:sp>
    </p:spTree>
    <p:extLst>
      <p:ext uri="{BB962C8B-B14F-4D97-AF65-F5344CB8AC3E}">
        <p14:creationId xmlns:p14="http://schemas.microsoft.com/office/powerpoint/2010/main" val="2784999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 name="Freeform: Shape 11">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0" name="Rectangle 1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DE0FD0-7833-432A-80B4-330E0070A1CB}"/>
              </a:ext>
            </a:extLst>
          </p:cNvPr>
          <p:cNvSpPr>
            <a:spLocks noGrp="1"/>
          </p:cNvSpPr>
          <p:nvPr>
            <p:ph type="title"/>
          </p:nvPr>
        </p:nvSpPr>
        <p:spPr>
          <a:xfrm>
            <a:off x="320736" y="485703"/>
            <a:ext cx="6029519" cy="2493262"/>
          </a:xfrm>
        </p:spPr>
        <p:txBody>
          <a:bodyPr vert="horz" lIns="91440" tIns="45720" rIns="91440" bIns="45720" rtlCol="0" anchor="b">
            <a:noAutofit/>
          </a:bodyPr>
          <a:lstStyle/>
          <a:p>
            <a:r>
              <a:rPr lang="en-US" sz="4800" b="1" cap="all" spc="1500" dirty="0">
                <a:ea typeface="Source Sans Pro SemiBold" panose="020B0603030403020204" pitchFamily="34" charset="0"/>
              </a:rPr>
              <a:t>Not just like the simulations</a:t>
            </a:r>
          </a:p>
        </p:txBody>
      </p:sp>
      <p:grpSp>
        <p:nvGrpSpPr>
          <p:cNvPr id="22" name="Group 21">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23" name="Rectangle 2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6" name="Rectangle 25">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Content Placeholder 5" descr="Graphical user interface, text, application&#10;&#10;Description automatically generated">
            <a:extLst>
              <a:ext uri="{FF2B5EF4-FFF2-40B4-BE49-F238E27FC236}">
                <a16:creationId xmlns:a16="http://schemas.microsoft.com/office/drawing/2014/main" id="{3BD404B0-4AD4-49D5-9D9A-46652C4D817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09740" y="1126418"/>
            <a:ext cx="3514933" cy="4594684"/>
          </a:xfrm>
          <a:prstGeom prst="rect">
            <a:avLst/>
          </a:prstGeom>
          <a:ln w="28575">
            <a:noFill/>
          </a:ln>
        </p:spPr>
      </p:pic>
      <p:sp>
        <p:nvSpPr>
          <p:cNvPr id="3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Oval 3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Box 33">
            <a:extLst>
              <a:ext uri="{FF2B5EF4-FFF2-40B4-BE49-F238E27FC236}">
                <a16:creationId xmlns:a16="http://schemas.microsoft.com/office/drawing/2014/main" id="{AD114206-B4DE-4A70-8D75-6A23A01FAD41}"/>
              </a:ext>
            </a:extLst>
          </p:cNvPr>
          <p:cNvSpPr txBox="1"/>
          <p:nvPr/>
        </p:nvSpPr>
        <p:spPr>
          <a:xfrm>
            <a:off x="640677" y="3175434"/>
            <a:ext cx="4486736" cy="2862322"/>
          </a:xfrm>
          <a:prstGeom prst="rect">
            <a:avLst/>
          </a:prstGeom>
          <a:noFill/>
        </p:spPr>
        <p:txBody>
          <a:bodyPr wrap="square" rtlCol="0">
            <a:spAutoFit/>
          </a:bodyPr>
          <a:lstStyle/>
          <a:p>
            <a:r>
              <a:rPr lang="en-GB" dirty="0"/>
              <a:t>You can simulate your flight on </a:t>
            </a:r>
            <a:r>
              <a:rPr lang="en-GB" dirty="0" err="1"/>
              <a:t>OpenRocket</a:t>
            </a:r>
            <a:r>
              <a:rPr lang="en-GB" dirty="0"/>
              <a:t> as many times as you like, its still not the real thing.</a:t>
            </a:r>
          </a:p>
          <a:p>
            <a:endParaRPr lang="en-GB" dirty="0"/>
          </a:p>
          <a:p>
            <a:r>
              <a:rPr lang="en-GB" dirty="0"/>
              <a:t>Your avionics must be able to use sensor data to decide when to change state.</a:t>
            </a:r>
          </a:p>
          <a:p>
            <a:endParaRPr lang="en-GB" dirty="0"/>
          </a:p>
          <a:p>
            <a:r>
              <a:rPr lang="en-GB" dirty="0"/>
              <a:t>There’s no point releasing your parachute before apogee just because the expected time to apogee has passed. </a:t>
            </a:r>
          </a:p>
        </p:txBody>
      </p:sp>
    </p:spTree>
    <p:extLst>
      <p:ext uri="{BB962C8B-B14F-4D97-AF65-F5344CB8AC3E}">
        <p14:creationId xmlns:p14="http://schemas.microsoft.com/office/powerpoint/2010/main" val="2967345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A820-A423-4702-80DA-D63831CDD839}"/>
              </a:ext>
            </a:extLst>
          </p:cNvPr>
          <p:cNvSpPr>
            <a:spLocks noGrp="1"/>
          </p:cNvSpPr>
          <p:nvPr>
            <p:ph type="title"/>
          </p:nvPr>
        </p:nvSpPr>
        <p:spPr>
          <a:xfrm>
            <a:off x="838200" y="365125"/>
            <a:ext cx="5181600" cy="1325563"/>
          </a:xfrm>
        </p:spPr>
        <p:txBody>
          <a:bodyPr/>
          <a:lstStyle/>
          <a:p>
            <a:r>
              <a:rPr lang="en-GB"/>
              <a:t>Coding Flow Diagrams</a:t>
            </a:r>
            <a:endParaRPr lang="en-GB" dirty="0"/>
          </a:p>
        </p:txBody>
      </p:sp>
      <p:pic>
        <p:nvPicPr>
          <p:cNvPr id="6" name="Picture 5" descr="Diagram&#10;&#10;Description automatically generated">
            <a:extLst>
              <a:ext uri="{FF2B5EF4-FFF2-40B4-BE49-F238E27FC236}">
                <a16:creationId xmlns:a16="http://schemas.microsoft.com/office/drawing/2014/main" id="{E4D8486E-633A-4486-BE6D-C2B908363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10515365" cy="4257530"/>
          </a:xfrm>
          <a:prstGeom prst="rect">
            <a:avLst/>
          </a:prstGeom>
        </p:spPr>
      </p:pic>
      <p:sp>
        <p:nvSpPr>
          <p:cNvPr id="7" name="TextBox 6">
            <a:extLst>
              <a:ext uri="{FF2B5EF4-FFF2-40B4-BE49-F238E27FC236}">
                <a16:creationId xmlns:a16="http://schemas.microsoft.com/office/drawing/2014/main" id="{A1153818-C2C1-4AC0-AD13-21C0D0E38E93}"/>
              </a:ext>
            </a:extLst>
          </p:cNvPr>
          <p:cNvSpPr txBox="1"/>
          <p:nvPr/>
        </p:nvSpPr>
        <p:spPr>
          <a:xfrm>
            <a:off x="7620000" y="3315855"/>
            <a:ext cx="3306618" cy="1200329"/>
          </a:xfrm>
          <a:prstGeom prst="rect">
            <a:avLst/>
          </a:prstGeom>
          <a:noFill/>
        </p:spPr>
        <p:txBody>
          <a:bodyPr wrap="square" rtlCol="0">
            <a:spAutoFit/>
          </a:bodyPr>
          <a:lstStyle/>
          <a:p>
            <a:r>
              <a:rPr lang="en-GB" dirty="0">
                <a:solidFill>
                  <a:schemeClr val="bg1"/>
                </a:solidFill>
              </a:rPr>
              <a:t>It helps to layout your code before writing it</a:t>
            </a:r>
          </a:p>
          <a:p>
            <a:endParaRPr lang="en-GB" dirty="0">
              <a:solidFill>
                <a:schemeClr val="bg1"/>
              </a:solidFill>
            </a:endParaRPr>
          </a:p>
          <a:p>
            <a:endParaRPr lang="en-GB" dirty="0">
              <a:solidFill>
                <a:schemeClr val="bg1"/>
              </a:solidFill>
            </a:endParaRPr>
          </a:p>
        </p:txBody>
      </p:sp>
      <p:sp>
        <p:nvSpPr>
          <p:cNvPr id="8" name="TextBox 7">
            <a:extLst>
              <a:ext uri="{FF2B5EF4-FFF2-40B4-BE49-F238E27FC236}">
                <a16:creationId xmlns:a16="http://schemas.microsoft.com/office/drawing/2014/main" id="{1EA2C800-212E-4532-847E-6EA43B17E9A6}"/>
              </a:ext>
            </a:extLst>
          </p:cNvPr>
          <p:cNvSpPr txBox="1"/>
          <p:nvPr/>
        </p:nvSpPr>
        <p:spPr>
          <a:xfrm>
            <a:off x="7619999" y="4320330"/>
            <a:ext cx="2765572" cy="1200329"/>
          </a:xfrm>
          <a:prstGeom prst="rect">
            <a:avLst/>
          </a:prstGeom>
          <a:noFill/>
        </p:spPr>
        <p:txBody>
          <a:bodyPr wrap="square" rtlCol="0">
            <a:spAutoFit/>
          </a:bodyPr>
          <a:lstStyle/>
          <a:p>
            <a:r>
              <a:rPr lang="en-GB" dirty="0">
                <a:solidFill>
                  <a:schemeClr val="bg1"/>
                </a:solidFill>
                <a:hlinkClick r:id="rId3"/>
              </a:rPr>
              <a:t>https://app.diagrams.net/</a:t>
            </a:r>
            <a:endParaRPr lang="en-GB" dirty="0">
              <a:solidFill>
                <a:schemeClr val="bg1"/>
              </a:solidFill>
            </a:endParaRPr>
          </a:p>
          <a:p>
            <a:endParaRPr lang="en-GB" dirty="0">
              <a:solidFill>
                <a:schemeClr val="bg1"/>
              </a:solidFill>
            </a:endParaRPr>
          </a:p>
          <a:p>
            <a:r>
              <a:rPr lang="en-GB" dirty="0">
                <a:solidFill>
                  <a:schemeClr val="bg1"/>
                </a:solidFill>
              </a:rPr>
              <a:t>Draw.io allows you to create these easily online</a:t>
            </a:r>
          </a:p>
        </p:txBody>
      </p:sp>
    </p:spTree>
    <p:extLst>
      <p:ext uri="{BB962C8B-B14F-4D97-AF65-F5344CB8AC3E}">
        <p14:creationId xmlns:p14="http://schemas.microsoft.com/office/powerpoint/2010/main" val="381330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9" name="Rectangle 18">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Rectangle 19">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2" name="Rectangle 21">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75F22-7DD9-4E54-9403-108CCE923243}"/>
              </a:ext>
            </a:extLst>
          </p:cNvPr>
          <p:cNvSpPr>
            <a:spLocks noGrp="1"/>
          </p:cNvSpPr>
          <p:nvPr>
            <p:ph type="ctrTitle"/>
          </p:nvPr>
        </p:nvSpPr>
        <p:spPr>
          <a:xfrm>
            <a:off x="677119" y="810623"/>
            <a:ext cx="4429556" cy="3570162"/>
          </a:xfrm>
        </p:spPr>
        <p:txBody>
          <a:bodyPr anchor="b">
            <a:normAutofit/>
          </a:bodyPr>
          <a:lstStyle/>
          <a:p>
            <a:r>
              <a:rPr lang="en-GB" sz="2400"/>
              <a:t>Intro to Avionics and Flight Controllers</a:t>
            </a:r>
          </a:p>
        </p:txBody>
      </p:sp>
      <p:sp>
        <p:nvSpPr>
          <p:cNvPr id="3" name="Subtitle 2">
            <a:extLst>
              <a:ext uri="{FF2B5EF4-FFF2-40B4-BE49-F238E27FC236}">
                <a16:creationId xmlns:a16="http://schemas.microsoft.com/office/drawing/2014/main" id="{620CFC95-8C39-49AC-8646-6C93A4EED4B2}"/>
              </a:ext>
            </a:extLst>
          </p:cNvPr>
          <p:cNvSpPr>
            <a:spLocks noGrp="1"/>
          </p:cNvSpPr>
          <p:nvPr>
            <p:ph type="subTitle" idx="1"/>
          </p:nvPr>
        </p:nvSpPr>
        <p:spPr>
          <a:xfrm>
            <a:off x="677119" y="4547167"/>
            <a:ext cx="4429556" cy="1288482"/>
          </a:xfrm>
        </p:spPr>
        <p:txBody>
          <a:bodyPr>
            <a:normAutofit/>
          </a:bodyPr>
          <a:lstStyle/>
          <a:p>
            <a:r>
              <a:rPr lang="en-GB"/>
              <a:t>Jacob Lawson</a:t>
            </a:r>
          </a:p>
        </p:txBody>
      </p:sp>
      <p:pic>
        <p:nvPicPr>
          <p:cNvPr id="4" name="Picture 3">
            <a:extLst>
              <a:ext uri="{FF2B5EF4-FFF2-40B4-BE49-F238E27FC236}">
                <a16:creationId xmlns:a16="http://schemas.microsoft.com/office/drawing/2014/main" id="{4A155963-503B-4077-8A78-DF850CFCB8D8}"/>
              </a:ext>
            </a:extLst>
          </p:cNvPr>
          <p:cNvPicPr>
            <a:picLocks noChangeAspect="1"/>
          </p:cNvPicPr>
          <p:nvPr/>
        </p:nvPicPr>
        <p:blipFill rotWithShape="1">
          <a:blip r:embed="rId2"/>
          <a:srcRect l="20647" r="22707"/>
          <a:stretch/>
        </p:blipFill>
        <p:spPr>
          <a:xfrm>
            <a:off x="6359308" y="470930"/>
            <a:ext cx="4833901" cy="5696169"/>
          </a:xfrm>
          <a:prstGeom prst="rect">
            <a:avLst/>
          </a:prstGeom>
          <a:ln w="28575">
            <a:noFill/>
          </a:ln>
        </p:spPr>
      </p:pic>
      <p:sp>
        <p:nvSpPr>
          <p:cNvPr id="2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5" name="Oval 34">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7457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1A3E0-E7D2-4E88-B9FE-0721DFDD6BE0}"/>
              </a:ext>
            </a:extLst>
          </p:cNvPr>
          <p:cNvSpPr>
            <a:spLocks noGrp="1"/>
          </p:cNvSpPr>
          <p:nvPr>
            <p:ph type="title"/>
          </p:nvPr>
        </p:nvSpPr>
        <p:spPr>
          <a:xfrm>
            <a:off x="838201" y="365125"/>
            <a:ext cx="3114964" cy="6017202"/>
          </a:xfrm>
        </p:spPr>
        <p:txBody>
          <a:bodyPr>
            <a:normAutofit/>
          </a:bodyPr>
          <a:lstStyle/>
          <a:p>
            <a:r>
              <a:rPr lang="en-GB" dirty="0"/>
              <a:t>A Basic Flow Diagram For VESNA</a:t>
            </a:r>
          </a:p>
        </p:txBody>
      </p:sp>
      <p:pic>
        <p:nvPicPr>
          <p:cNvPr id="6" name="Picture 5" descr="Diagram&#10;&#10;Description automatically generated">
            <a:extLst>
              <a:ext uri="{FF2B5EF4-FFF2-40B4-BE49-F238E27FC236}">
                <a16:creationId xmlns:a16="http://schemas.microsoft.com/office/drawing/2014/main" id="{A042642D-1846-4904-B50F-0C1FECC21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455" y="-7560"/>
            <a:ext cx="7250545" cy="6865560"/>
          </a:xfrm>
          <a:prstGeom prst="rect">
            <a:avLst/>
          </a:prstGeom>
        </p:spPr>
      </p:pic>
    </p:spTree>
    <p:extLst>
      <p:ext uri="{BB962C8B-B14F-4D97-AF65-F5344CB8AC3E}">
        <p14:creationId xmlns:p14="http://schemas.microsoft.com/office/powerpoint/2010/main" val="3794352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0F96-EDD6-4751-AE8C-0FDE8376E2AF}"/>
              </a:ext>
            </a:extLst>
          </p:cNvPr>
          <p:cNvSpPr>
            <a:spLocks noGrp="1"/>
          </p:cNvSpPr>
          <p:nvPr>
            <p:ph type="title"/>
          </p:nvPr>
        </p:nvSpPr>
        <p:spPr/>
        <p:txBody>
          <a:bodyPr/>
          <a:lstStyle/>
          <a:p>
            <a:r>
              <a:rPr lang="en-GB" dirty="0"/>
              <a:t>Task</a:t>
            </a:r>
          </a:p>
        </p:txBody>
      </p:sp>
      <p:sp>
        <p:nvSpPr>
          <p:cNvPr id="4" name="Content Placeholder 3">
            <a:extLst>
              <a:ext uri="{FF2B5EF4-FFF2-40B4-BE49-F238E27FC236}">
                <a16:creationId xmlns:a16="http://schemas.microsoft.com/office/drawing/2014/main" id="{EA4262F1-8892-4125-A3C9-BE487A295B39}"/>
              </a:ext>
            </a:extLst>
          </p:cNvPr>
          <p:cNvSpPr>
            <a:spLocks noGrp="1"/>
          </p:cNvSpPr>
          <p:nvPr>
            <p:ph sz="half" idx="2"/>
          </p:nvPr>
        </p:nvSpPr>
        <p:spPr>
          <a:xfrm>
            <a:off x="838200" y="1690688"/>
            <a:ext cx="5181600" cy="4351338"/>
          </a:xfrm>
        </p:spPr>
        <p:txBody>
          <a:bodyPr/>
          <a:lstStyle/>
          <a:p>
            <a:r>
              <a:rPr lang="en-GB" dirty="0"/>
              <a:t>Use Draw.io to create a coding diagram of the payload you created at the end of Wednesday’s design session.</a:t>
            </a:r>
          </a:p>
          <a:p>
            <a:endParaRPr lang="en-GB" dirty="0"/>
          </a:p>
          <a:p>
            <a:r>
              <a:rPr lang="en-GB" dirty="0"/>
              <a:t>You don’t need to overcomplicate it. Just the general outline of your data gathering process.</a:t>
            </a:r>
          </a:p>
        </p:txBody>
      </p:sp>
      <p:sp>
        <p:nvSpPr>
          <p:cNvPr id="5" name="Rectangle: Rounded Corners 4">
            <a:extLst>
              <a:ext uri="{FF2B5EF4-FFF2-40B4-BE49-F238E27FC236}">
                <a16:creationId xmlns:a16="http://schemas.microsoft.com/office/drawing/2014/main" id="{B9E6F83F-E980-4563-ACBB-26B4C5F4B8E9}"/>
              </a:ext>
            </a:extLst>
          </p:cNvPr>
          <p:cNvSpPr/>
          <p:nvPr/>
        </p:nvSpPr>
        <p:spPr>
          <a:xfrm>
            <a:off x="9462782" y="1149292"/>
            <a:ext cx="1891018" cy="830510"/>
          </a:xfrm>
          <a:prstGeom prst="roundRect">
            <a:avLst/>
          </a:prstGeom>
          <a:solidFill>
            <a:schemeClr val="tx1">
              <a:lumMod val="9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GB" dirty="0"/>
              <a:t>Action Statement</a:t>
            </a:r>
          </a:p>
        </p:txBody>
      </p:sp>
      <p:sp>
        <p:nvSpPr>
          <p:cNvPr id="6" name="Diamond 5">
            <a:extLst>
              <a:ext uri="{FF2B5EF4-FFF2-40B4-BE49-F238E27FC236}">
                <a16:creationId xmlns:a16="http://schemas.microsoft.com/office/drawing/2014/main" id="{DBD6F38C-9C9B-4172-8ED0-09E0E8F7B7F9}"/>
              </a:ext>
            </a:extLst>
          </p:cNvPr>
          <p:cNvSpPr/>
          <p:nvPr/>
        </p:nvSpPr>
        <p:spPr>
          <a:xfrm>
            <a:off x="9682643" y="3429000"/>
            <a:ext cx="1451295" cy="1325563"/>
          </a:xfrm>
          <a:prstGeom prst="diamond">
            <a:avLst/>
          </a:prstGeom>
          <a:solidFill>
            <a:schemeClr val="tx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400" dirty="0"/>
          </a:p>
        </p:txBody>
      </p:sp>
      <p:cxnSp>
        <p:nvCxnSpPr>
          <p:cNvPr id="8" name="Straight Arrow Connector 7">
            <a:extLst>
              <a:ext uri="{FF2B5EF4-FFF2-40B4-BE49-F238E27FC236}">
                <a16:creationId xmlns:a16="http://schemas.microsoft.com/office/drawing/2014/main" id="{F621A829-4289-48B3-8F0D-67912A1FB0C6}"/>
              </a:ext>
            </a:extLst>
          </p:cNvPr>
          <p:cNvCxnSpPr>
            <a:stCxn id="6" idx="1"/>
          </p:cNvCxnSpPr>
          <p:nvPr/>
        </p:nvCxnSpPr>
        <p:spPr>
          <a:xfrm flipH="1">
            <a:off x="8128932" y="4091782"/>
            <a:ext cx="1553711" cy="2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584FE96-92DE-4108-89E2-24517B875368}"/>
              </a:ext>
            </a:extLst>
          </p:cNvPr>
          <p:cNvCxnSpPr/>
          <p:nvPr/>
        </p:nvCxnSpPr>
        <p:spPr>
          <a:xfrm flipV="1">
            <a:off x="8137321" y="1564547"/>
            <a:ext cx="0" cy="25272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5D80E02-7FB5-42F6-9B2A-77DA94ED11FF}"/>
              </a:ext>
            </a:extLst>
          </p:cNvPr>
          <p:cNvCxnSpPr>
            <a:endCxn id="5" idx="1"/>
          </p:cNvCxnSpPr>
          <p:nvPr/>
        </p:nvCxnSpPr>
        <p:spPr>
          <a:xfrm>
            <a:off x="8128932" y="1564547"/>
            <a:ext cx="1333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994F96A-8C47-44A4-A0CB-2C5D5CDCA16C}"/>
              </a:ext>
            </a:extLst>
          </p:cNvPr>
          <p:cNvCxnSpPr>
            <a:stCxn id="5" idx="2"/>
          </p:cNvCxnSpPr>
          <p:nvPr/>
        </p:nvCxnSpPr>
        <p:spPr>
          <a:xfrm flipH="1">
            <a:off x="10408290" y="1979802"/>
            <a:ext cx="1" cy="1449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08F5815C-0A0E-4D20-B4FA-8CAE112F0D52}"/>
              </a:ext>
            </a:extLst>
          </p:cNvPr>
          <p:cNvCxnSpPr>
            <a:stCxn id="6" idx="2"/>
          </p:cNvCxnSpPr>
          <p:nvPr/>
        </p:nvCxnSpPr>
        <p:spPr>
          <a:xfrm flipH="1">
            <a:off x="10408290" y="4754563"/>
            <a:ext cx="1" cy="1436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C682B26-BDF1-40E4-A67D-57A1C4E1E2C5}"/>
              </a:ext>
            </a:extLst>
          </p:cNvPr>
          <p:cNvSpPr txBox="1"/>
          <p:nvPr/>
        </p:nvSpPr>
        <p:spPr>
          <a:xfrm>
            <a:off x="9873843" y="3739407"/>
            <a:ext cx="1553711" cy="646331"/>
          </a:xfrm>
          <a:prstGeom prst="rect">
            <a:avLst/>
          </a:prstGeom>
          <a:noFill/>
        </p:spPr>
        <p:txBody>
          <a:bodyPr wrap="square" rtlCol="0">
            <a:spAutoFit/>
          </a:bodyPr>
          <a:lstStyle/>
          <a:p>
            <a:r>
              <a:rPr lang="en-GB" dirty="0">
                <a:solidFill>
                  <a:schemeClr val="bg1"/>
                </a:solidFill>
              </a:rPr>
              <a:t>Condition Function</a:t>
            </a:r>
          </a:p>
        </p:txBody>
      </p:sp>
      <p:sp>
        <p:nvSpPr>
          <p:cNvPr id="18" name="TextBox 17">
            <a:extLst>
              <a:ext uri="{FF2B5EF4-FFF2-40B4-BE49-F238E27FC236}">
                <a16:creationId xmlns:a16="http://schemas.microsoft.com/office/drawing/2014/main" id="{31FB4122-0A68-46D4-94D0-B5187EE2BE1C}"/>
              </a:ext>
            </a:extLst>
          </p:cNvPr>
          <p:cNvSpPr txBox="1"/>
          <p:nvPr/>
        </p:nvSpPr>
        <p:spPr>
          <a:xfrm>
            <a:off x="8128932" y="3831486"/>
            <a:ext cx="2486637" cy="276999"/>
          </a:xfrm>
          <a:prstGeom prst="rect">
            <a:avLst/>
          </a:prstGeom>
          <a:noFill/>
        </p:spPr>
        <p:txBody>
          <a:bodyPr wrap="square" rtlCol="0">
            <a:spAutoFit/>
          </a:bodyPr>
          <a:lstStyle/>
          <a:p>
            <a:r>
              <a:rPr lang="en-GB" sz="1200" dirty="0"/>
              <a:t>NO: Condition is false</a:t>
            </a:r>
          </a:p>
        </p:txBody>
      </p:sp>
      <p:sp>
        <p:nvSpPr>
          <p:cNvPr id="19" name="TextBox 18">
            <a:extLst>
              <a:ext uri="{FF2B5EF4-FFF2-40B4-BE49-F238E27FC236}">
                <a16:creationId xmlns:a16="http://schemas.microsoft.com/office/drawing/2014/main" id="{6394E1B5-4801-41B9-A6C5-8E58102F6B24}"/>
              </a:ext>
            </a:extLst>
          </p:cNvPr>
          <p:cNvSpPr txBox="1"/>
          <p:nvPr/>
        </p:nvSpPr>
        <p:spPr>
          <a:xfrm>
            <a:off x="9507785" y="4754437"/>
            <a:ext cx="842220" cy="646331"/>
          </a:xfrm>
          <a:prstGeom prst="rect">
            <a:avLst/>
          </a:prstGeom>
          <a:noFill/>
        </p:spPr>
        <p:txBody>
          <a:bodyPr wrap="square" rtlCol="0">
            <a:spAutoFit/>
          </a:bodyPr>
          <a:lstStyle/>
          <a:p>
            <a:r>
              <a:rPr lang="en-GB" sz="1200" dirty="0"/>
              <a:t>YES: Condition is true</a:t>
            </a:r>
          </a:p>
        </p:txBody>
      </p:sp>
      <p:sp>
        <p:nvSpPr>
          <p:cNvPr id="20" name="TextBox 19">
            <a:extLst>
              <a:ext uri="{FF2B5EF4-FFF2-40B4-BE49-F238E27FC236}">
                <a16:creationId xmlns:a16="http://schemas.microsoft.com/office/drawing/2014/main" id="{98A6F2F8-235E-4E82-B9EE-5BF29637D516}"/>
              </a:ext>
            </a:extLst>
          </p:cNvPr>
          <p:cNvSpPr txBox="1"/>
          <p:nvPr/>
        </p:nvSpPr>
        <p:spPr>
          <a:xfrm>
            <a:off x="8246378" y="1690688"/>
            <a:ext cx="897621" cy="646331"/>
          </a:xfrm>
          <a:prstGeom prst="rect">
            <a:avLst/>
          </a:prstGeom>
          <a:noFill/>
        </p:spPr>
        <p:txBody>
          <a:bodyPr wrap="square" rtlCol="0">
            <a:spAutoFit/>
          </a:bodyPr>
          <a:lstStyle/>
          <a:p>
            <a:r>
              <a:rPr lang="en-GB" dirty="0"/>
              <a:t>Loop back </a:t>
            </a:r>
          </a:p>
        </p:txBody>
      </p:sp>
    </p:spTree>
    <p:extLst>
      <p:ext uri="{BB962C8B-B14F-4D97-AF65-F5344CB8AC3E}">
        <p14:creationId xmlns:p14="http://schemas.microsoft.com/office/powerpoint/2010/main" val="3141583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630DB-885F-405B-B6B7-F36D0FC48EDB}"/>
              </a:ext>
            </a:extLst>
          </p:cNvPr>
          <p:cNvSpPr>
            <a:spLocks noGrp="1"/>
          </p:cNvSpPr>
          <p:nvPr>
            <p:ph type="title"/>
          </p:nvPr>
        </p:nvSpPr>
        <p:spPr>
          <a:xfrm>
            <a:off x="1102368" y="1877492"/>
            <a:ext cx="4030132" cy="3215373"/>
          </a:xfrm>
        </p:spPr>
        <p:txBody>
          <a:bodyPr>
            <a:normAutofit/>
          </a:bodyPr>
          <a:lstStyle/>
          <a:p>
            <a:pPr algn="ctr"/>
            <a:r>
              <a:rPr lang="en-GB" dirty="0"/>
              <a:t>What’s the point?</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A10ADD76-7F86-4F7B-988B-75DE5D12C993}"/>
              </a:ext>
            </a:extLst>
          </p:cNvPr>
          <p:cNvSpPr>
            <a:spLocks noGrp="1"/>
          </p:cNvSpPr>
          <p:nvPr>
            <p:ph idx="1"/>
          </p:nvPr>
        </p:nvSpPr>
        <p:spPr>
          <a:xfrm>
            <a:off x="6234868" y="1130846"/>
            <a:ext cx="5217173" cy="229815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This is the brain of your rocket, how it knows when and where it is and at what point to deploy the parachute. While the USA managed to get to the moon using the computing power of a calculator your rockets will require a lot more to get to 1500m.</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1034" y="613946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6103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2C10-FFC3-426A-BA3F-2C6C5AE93175}"/>
              </a:ext>
            </a:extLst>
          </p:cNvPr>
          <p:cNvSpPr>
            <a:spLocks noGrp="1"/>
          </p:cNvSpPr>
          <p:nvPr>
            <p:ph type="title"/>
          </p:nvPr>
        </p:nvSpPr>
        <p:spPr/>
        <p:txBody>
          <a:bodyPr/>
          <a:lstStyle/>
          <a:p>
            <a:r>
              <a:rPr lang="en-GB" dirty="0"/>
              <a:t>Pre-Built Options</a:t>
            </a:r>
          </a:p>
        </p:txBody>
      </p:sp>
      <p:sp>
        <p:nvSpPr>
          <p:cNvPr id="3" name="Content Placeholder 2">
            <a:extLst>
              <a:ext uri="{FF2B5EF4-FFF2-40B4-BE49-F238E27FC236}">
                <a16:creationId xmlns:a16="http://schemas.microsoft.com/office/drawing/2014/main" id="{5CE84258-0FE3-403E-84F0-3080431BE2B1}"/>
              </a:ext>
            </a:extLst>
          </p:cNvPr>
          <p:cNvSpPr>
            <a:spLocks noGrp="1"/>
          </p:cNvSpPr>
          <p:nvPr>
            <p:ph idx="1"/>
          </p:nvPr>
        </p:nvSpPr>
        <p:spPr>
          <a:xfrm>
            <a:off x="5183188" y="987425"/>
            <a:ext cx="6172200" cy="1069975"/>
          </a:xfrm>
        </p:spPr>
        <p:txBody>
          <a:bodyPr/>
          <a:lstStyle/>
          <a:p>
            <a:pPr marL="0" indent="0">
              <a:buNone/>
            </a:pPr>
            <a:r>
              <a:rPr lang="en-GB" dirty="0" err="1"/>
              <a:t>PerfectFlite</a:t>
            </a:r>
            <a:r>
              <a:rPr lang="en-GB" dirty="0"/>
              <a:t> </a:t>
            </a:r>
            <a:r>
              <a:rPr lang="en-GB" dirty="0" err="1"/>
              <a:t>Stratologger</a:t>
            </a:r>
            <a:r>
              <a:rPr lang="en-GB" dirty="0"/>
              <a:t> CF </a:t>
            </a:r>
          </a:p>
          <a:p>
            <a:endParaRPr lang="en-GB" dirty="0"/>
          </a:p>
        </p:txBody>
      </p:sp>
      <p:sp>
        <p:nvSpPr>
          <p:cNvPr id="4" name="Text Placeholder 3">
            <a:extLst>
              <a:ext uri="{FF2B5EF4-FFF2-40B4-BE49-F238E27FC236}">
                <a16:creationId xmlns:a16="http://schemas.microsoft.com/office/drawing/2014/main" id="{4B3D31FB-621F-42A3-A8E5-5CDEF96F8A76}"/>
              </a:ext>
            </a:extLst>
          </p:cNvPr>
          <p:cNvSpPr>
            <a:spLocks noGrp="1"/>
          </p:cNvSpPr>
          <p:nvPr>
            <p:ph type="body" sz="half" idx="2"/>
          </p:nvPr>
        </p:nvSpPr>
        <p:spPr>
          <a:xfrm>
            <a:off x="839788" y="2507530"/>
            <a:ext cx="3932237" cy="3361458"/>
          </a:xfrm>
        </p:spPr>
        <p:txBody>
          <a:bodyPr/>
          <a:lstStyle/>
          <a:p>
            <a:r>
              <a:rPr lang="en-GB" sz="2000" dirty="0"/>
              <a:t>Want to do zero work on your avionics?</a:t>
            </a:r>
          </a:p>
          <a:p>
            <a:r>
              <a:rPr lang="en-GB" sz="2000" dirty="0"/>
              <a:t>Buy a prebuilt</a:t>
            </a:r>
          </a:p>
          <a:p>
            <a:pPr marL="742950" lvl="1" indent="-285750">
              <a:buFont typeface="Arial" panose="020B0604020202020204" pitchFamily="34" charset="0"/>
              <a:buChar char="•"/>
            </a:pPr>
            <a:r>
              <a:rPr lang="en-GB" sz="1800" dirty="0"/>
              <a:t>No circuit designing</a:t>
            </a:r>
          </a:p>
          <a:p>
            <a:pPr marL="742950" lvl="1" indent="-285750">
              <a:buFont typeface="Arial" panose="020B0604020202020204" pitchFamily="34" charset="0"/>
              <a:buChar char="•"/>
            </a:pPr>
            <a:r>
              <a:rPr lang="en-GB" sz="1800" dirty="0"/>
              <a:t>No coding</a:t>
            </a:r>
          </a:p>
          <a:p>
            <a:pPr marL="742950" lvl="1" indent="-285750">
              <a:buFont typeface="Arial" panose="020B0604020202020204" pitchFamily="34" charset="0"/>
              <a:buChar char="•"/>
            </a:pPr>
            <a:r>
              <a:rPr lang="en-GB" sz="1800" dirty="0"/>
              <a:t>No fuss</a:t>
            </a:r>
          </a:p>
          <a:p>
            <a:endParaRPr lang="en-GB" dirty="0"/>
          </a:p>
        </p:txBody>
      </p:sp>
      <p:pic>
        <p:nvPicPr>
          <p:cNvPr id="6" name="Picture 5" descr="A circuit board&#10;&#10;Description automatically generated">
            <a:extLst>
              <a:ext uri="{FF2B5EF4-FFF2-40B4-BE49-F238E27FC236}">
                <a16:creationId xmlns:a16="http://schemas.microsoft.com/office/drawing/2014/main" id="{0E256180-5564-4808-974B-793FBBDC3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88" y="2057400"/>
            <a:ext cx="5887935" cy="2943968"/>
          </a:xfrm>
          <a:prstGeom prst="rect">
            <a:avLst/>
          </a:prstGeom>
        </p:spPr>
      </p:pic>
    </p:spTree>
    <p:extLst>
      <p:ext uri="{BB962C8B-B14F-4D97-AF65-F5344CB8AC3E}">
        <p14:creationId xmlns:p14="http://schemas.microsoft.com/office/powerpoint/2010/main" val="85436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6"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17" name="Freeform: Shape 52">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8" name="Freeform: Shape 53">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9" name="Freeform: Shape 54">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0" name="Freeform: Shape 55">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1" name="Freeform: Shape 56">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22" name="Oval 58">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23" name="Rectangle 6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55169F-4FE1-4B83-8A43-3F0798B2011E}"/>
              </a:ext>
            </a:extLst>
          </p:cNvPr>
          <p:cNvSpPr>
            <a:spLocks noGrp="1"/>
          </p:cNvSpPr>
          <p:nvPr>
            <p:ph type="title"/>
          </p:nvPr>
        </p:nvSpPr>
        <p:spPr>
          <a:xfrm>
            <a:off x="946521" y="396117"/>
            <a:ext cx="5217172" cy="1158857"/>
          </a:xfrm>
        </p:spPr>
        <p:txBody>
          <a:bodyPr vert="horz" lIns="91440" tIns="45720" rIns="91440" bIns="45720" rtlCol="0" anchor="b">
            <a:normAutofit/>
          </a:bodyPr>
          <a:lstStyle/>
          <a:p>
            <a:r>
              <a:rPr lang="en-US" sz="3700" b="1" cap="all" spc="1500"/>
              <a:t>Custom Built</a:t>
            </a:r>
          </a:p>
        </p:txBody>
      </p:sp>
      <p:grpSp>
        <p:nvGrpSpPr>
          <p:cNvPr id="424" name="Group 62">
            <a:extLst>
              <a:ext uri="{FF2B5EF4-FFF2-40B4-BE49-F238E27FC236}">
                <a16:creationId xmlns:a16="http://schemas.microsoft.com/office/drawing/2014/main" id="{20E21FE7-C859-4C40-AAB9-05C994892C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64"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5"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26" name="Group 66">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tx1"/>
          </a:solidFill>
        </p:grpSpPr>
        <p:grpSp>
          <p:nvGrpSpPr>
            <p:cNvPr id="68"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72" name="Freeform: Shape 71">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27" name="Freeform: Shape 72">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28"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29" name="Freeform: Shape 69">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30" name="Freeform: Shape 70">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6" name="Picture 5" descr="A picture containing diagram&#10;&#10;Description automatically generated">
            <a:extLst>
              <a:ext uri="{FF2B5EF4-FFF2-40B4-BE49-F238E27FC236}">
                <a16:creationId xmlns:a16="http://schemas.microsoft.com/office/drawing/2014/main" id="{F191E1CE-2689-4AF4-8F6F-9030EA511FD4}"/>
              </a:ext>
            </a:extLst>
          </p:cNvPr>
          <p:cNvPicPr>
            <a:picLocks noChangeAspect="1"/>
          </p:cNvPicPr>
          <p:nvPr/>
        </p:nvPicPr>
        <p:blipFill rotWithShape="1">
          <a:blip r:embed="rId2">
            <a:extLst>
              <a:ext uri="{28A0092B-C50C-407E-A947-70E740481C1C}">
                <a14:useLocalDpi xmlns:a14="http://schemas.microsoft.com/office/drawing/2010/main" val="0"/>
              </a:ext>
            </a:extLst>
          </a:blip>
          <a:srcRect l="35250" t="26222" r="15583" b="10815"/>
          <a:stretch/>
        </p:blipFill>
        <p:spPr>
          <a:xfrm>
            <a:off x="662356" y="1898676"/>
            <a:ext cx="6327723" cy="4558077"/>
          </a:xfrm>
          <a:prstGeom prst="rect">
            <a:avLst/>
          </a:prstGeom>
        </p:spPr>
      </p:pic>
      <p:grpSp>
        <p:nvGrpSpPr>
          <p:cNvPr id="431" name="Group 74">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tx1"/>
          </a:solidFill>
        </p:grpSpPr>
        <p:grpSp>
          <p:nvGrpSpPr>
            <p:cNvPr id="76"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47" name="Freeform: Shape 246">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3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78" name="Freeform: Shape 77">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3" name="Freeform: Shape 118">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4" name="Freeform: Shape 119">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5" name="Freeform: Shape 120">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6" name="Freeform: Shape 121">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7" name="TextBox 6">
            <a:extLst>
              <a:ext uri="{FF2B5EF4-FFF2-40B4-BE49-F238E27FC236}">
                <a16:creationId xmlns:a16="http://schemas.microsoft.com/office/drawing/2014/main" id="{A5C3618C-7AEF-48A3-8C77-BCEFADB715FC}"/>
              </a:ext>
            </a:extLst>
          </p:cNvPr>
          <p:cNvSpPr txBox="1"/>
          <p:nvPr/>
        </p:nvSpPr>
        <p:spPr>
          <a:xfrm>
            <a:off x="7386220" y="2325950"/>
            <a:ext cx="4183457" cy="923330"/>
          </a:xfrm>
          <a:prstGeom prst="rect">
            <a:avLst/>
          </a:prstGeom>
          <a:noFill/>
        </p:spPr>
        <p:txBody>
          <a:bodyPr wrap="square" rtlCol="0">
            <a:spAutoFit/>
          </a:bodyPr>
          <a:lstStyle/>
          <a:p>
            <a:r>
              <a:rPr lang="en-GB" dirty="0"/>
              <a:t>By designing our own circuit using off the shelf components we can create a far more intelligent avionics board</a:t>
            </a:r>
          </a:p>
        </p:txBody>
      </p:sp>
      <p:sp>
        <p:nvSpPr>
          <p:cNvPr id="8" name="TextBox 7">
            <a:extLst>
              <a:ext uri="{FF2B5EF4-FFF2-40B4-BE49-F238E27FC236}">
                <a16:creationId xmlns:a16="http://schemas.microsoft.com/office/drawing/2014/main" id="{9A412523-DAA5-4664-A2FA-545325E72F4E}"/>
              </a:ext>
            </a:extLst>
          </p:cNvPr>
          <p:cNvSpPr txBox="1"/>
          <p:nvPr/>
        </p:nvSpPr>
        <p:spPr>
          <a:xfrm>
            <a:off x="7386221" y="4424101"/>
            <a:ext cx="2591258" cy="1200329"/>
          </a:xfrm>
          <a:prstGeom prst="rect">
            <a:avLst/>
          </a:prstGeom>
          <a:noFill/>
        </p:spPr>
        <p:txBody>
          <a:bodyPr wrap="square" rtlCol="0">
            <a:spAutoFit/>
          </a:bodyPr>
          <a:lstStyle/>
          <a:p>
            <a:r>
              <a:rPr lang="en-GB" dirty="0"/>
              <a:t>Shown here is an early version of the board schematic for our rocket VESNA</a:t>
            </a:r>
          </a:p>
        </p:txBody>
      </p:sp>
    </p:spTree>
    <p:extLst>
      <p:ext uri="{BB962C8B-B14F-4D97-AF65-F5344CB8AC3E}">
        <p14:creationId xmlns:p14="http://schemas.microsoft.com/office/powerpoint/2010/main" val="416617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2"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33" name="Freeform: Shape 27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4" name="Freeform: Shape 27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5" name="Freeform: Shape 27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6" name="Freeform: Shape 27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7" name="Freeform: Shape 27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38" name="Oval 28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239" name="Rectangle 283">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8C6B7-6A00-42E4-BE04-A82F127B525E}"/>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3300" b="1" cap="all" spc="1500">
                <a:ea typeface="Source Sans Pro SemiBold" panose="020B0603030403020204" pitchFamily="34" charset="0"/>
              </a:rPr>
              <a:t>So what are you going to be building?</a:t>
            </a:r>
          </a:p>
        </p:txBody>
      </p:sp>
      <p:grpSp>
        <p:nvGrpSpPr>
          <p:cNvPr id="1240" name="Group 28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241" name="Rectangle 286">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287">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3" name="Freeform: Shape 289">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44" name="Freeform: Shape 291">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1245" name="Rectangle 293">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Rectangle 295">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297">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4" name="Oval 299">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Chart&#10;&#10;Description automatically generated">
            <a:extLst>
              <a:ext uri="{FF2B5EF4-FFF2-40B4-BE49-F238E27FC236}">
                <a16:creationId xmlns:a16="http://schemas.microsoft.com/office/drawing/2014/main" id="{E05779B2-8EAA-4A98-9B79-91EC9C65B3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43"/>
          <a:stretch/>
        </p:blipFill>
        <p:spPr bwMode="auto">
          <a:xfrm>
            <a:off x="1700022" y="1689608"/>
            <a:ext cx="4172845" cy="3320441"/>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1025" name="Group 301">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30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4"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06"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7" name="Freeform: Shape 306">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7864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4"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05" name="Freeform: Shape 11">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6" name="Freeform: Shape 12">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 name="Freeform: Shape 13">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 name="Freeform: Shape 14">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9" name="Oval 21">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Gauge">
            <a:extLst>
              <a:ext uri="{FF2B5EF4-FFF2-40B4-BE49-F238E27FC236}">
                <a16:creationId xmlns:a16="http://schemas.microsoft.com/office/drawing/2014/main" id="{C257D2EB-6C27-4F73-9450-ECF48647E9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24" name="Group 2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210" name="Oval 24">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5">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212" name="Oval 27">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71ECE-6528-4F37-9E4A-04FFD33FF345}"/>
              </a:ext>
            </a:extLst>
          </p:cNvPr>
          <p:cNvSpPr>
            <a:spLocks noGrp="1"/>
          </p:cNvSpPr>
          <p:nvPr>
            <p:ph type="title"/>
          </p:nvPr>
        </p:nvSpPr>
        <p:spPr>
          <a:xfrm>
            <a:off x="702591" y="3404608"/>
            <a:ext cx="3520789" cy="2666087"/>
          </a:xfrm>
        </p:spPr>
        <p:txBody>
          <a:bodyPr vert="horz" lIns="91440" tIns="45720" rIns="91440" bIns="45720" rtlCol="0" anchor="ctr">
            <a:normAutofit/>
          </a:bodyPr>
          <a:lstStyle/>
          <a:p>
            <a:pPr algn="ctr"/>
            <a:r>
              <a:rPr lang="en-US" sz="3700"/>
              <a:t>A custom microcontroller power FC</a:t>
            </a:r>
          </a:p>
        </p:txBody>
      </p:sp>
      <p:grpSp>
        <p:nvGrpSpPr>
          <p:cNvPr id="21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214" name="Freeform: Shape 30">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5" name="Freeform: Shape 31">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1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217" name="Freeform: Shape 3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8" name="Freeform: Shape 35">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9" name="Freeform: Shape 3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37">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4" name="Content Placeholder 3">
            <a:extLst>
              <a:ext uri="{FF2B5EF4-FFF2-40B4-BE49-F238E27FC236}">
                <a16:creationId xmlns:a16="http://schemas.microsoft.com/office/drawing/2014/main" id="{AB19E2F1-CD53-474E-BE67-BF2AA46F6AB3}"/>
              </a:ext>
            </a:extLst>
          </p:cNvPr>
          <p:cNvSpPr>
            <a:spLocks noGrp="1"/>
          </p:cNvSpPr>
          <p:nvPr>
            <p:ph sz="half" idx="2"/>
          </p:nvPr>
        </p:nvSpPr>
        <p:spPr>
          <a:xfrm>
            <a:off x="6477270" y="1130846"/>
            <a:ext cx="4974771" cy="2273762"/>
          </a:xfrm>
        </p:spPr>
        <p:txBody>
          <a:bodyPr vert="horz" lIns="91440" tIns="45720" rIns="91440" bIns="45720" rtlCol="0">
            <a:normAutofit/>
          </a:bodyPr>
          <a:lstStyle/>
          <a:p>
            <a:r>
              <a:rPr lang="en-US" dirty="0"/>
              <a:t>Capable of </a:t>
            </a:r>
          </a:p>
          <a:p>
            <a:pPr marL="742950" lvl="1"/>
            <a:r>
              <a:rPr lang="en-US" dirty="0"/>
              <a:t>Power on</a:t>
            </a:r>
          </a:p>
          <a:p>
            <a:pPr marL="742950" lvl="1"/>
            <a:r>
              <a:rPr lang="en-US" dirty="0"/>
              <a:t>Parachute deployment</a:t>
            </a:r>
          </a:p>
          <a:p>
            <a:pPr marL="742950" lvl="1"/>
            <a:r>
              <a:rPr lang="en-US" dirty="0"/>
              <a:t>Gyroscope measurements</a:t>
            </a:r>
          </a:p>
          <a:p>
            <a:pPr marL="742950" lvl="1"/>
            <a:r>
              <a:rPr lang="en-US" dirty="0"/>
              <a:t>Altitude measurements</a:t>
            </a:r>
          </a:p>
          <a:p>
            <a:pPr lvl="1"/>
            <a:endParaRPr lang="en-US" dirty="0"/>
          </a:p>
        </p:txBody>
      </p:sp>
      <p:sp>
        <p:nvSpPr>
          <p:cNvPr id="221" name="Content Placeholder 3">
            <a:extLst>
              <a:ext uri="{FF2B5EF4-FFF2-40B4-BE49-F238E27FC236}">
                <a16:creationId xmlns:a16="http://schemas.microsoft.com/office/drawing/2014/main" id="{AAF1BCE9-EC9D-427B-B1E6-B7C6F1A38A69}"/>
              </a:ext>
            </a:extLst>
          </p:cNvPr>
          <p:cNvSpPr txBox="1">
            <a:spLocks/>
          </p:cNvSpPr>
          <p:nvPr/>
        </p:nvSpPr>
        <p:spPr>
          <a:xfrm>
            <a:off x="6529040" y="3404608"/>
            <a:ext cx="4974771" cy="2273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https://www.youtube.com/watch?v=R5yhD7-Nu-k</a:t>
            </a:r>
            <a:endParaRPr lang="en-US" dirty="0"/>
          </a:p>
          <a:p>
            <a:endParaRPr lang="en-US" dirty="0"/>
          </a:p>
          <a:p>
            <a:r>
              <a:rPr lang="en-US" dirty="0">
                <a:hlinkClick r:id="rId5"/>
              </a:rPr>
              <a:t>https://www.youtube.com/watch?v=7PF2xnGsxDs&amp;t=5s</a:t>
            </a:r>
            <a:endParaRPr lang="en-US" dirty="0"/>
          </a:p>
          <a:p>
            <a:endParaRPr lang="en-US" dirty="0"/>
          </a:p>
        </p:txBody>
      </p:sp>
    </p:spTree>
    <p:extLst>
      <p:ext uri="{BB962C8B-B14F-4D97-AF65-F5344CB8AC3E}">
        <p14:creationId xmlns:p14="http://schemas.microsoft.com/office/powerpoint/2010/main" val="12384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2"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33" name="Freeform: Shape 27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4" name="Freeform: Shape 27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5" name="Freeform: Shape 27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6" name="Freeform: Shape 27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7" name="Freeform: Shape 27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38" name="Oval 28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239" name="Rectangle 283">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8C6B7-6A00-42E4-BE04-A82F127B525E}"/>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3300" b="1" cap="all" spc="1500" dirty="0">
                <a:ea typeface="Source Sans Pro SemiBold" panose="020B0603030403020204" pitchFamily="34" charset="0"/>
              </a:rPr>
              <a:t>How are you going to learn how to build this?</a:t>
            </a:r>
          </a:p>
        </p:txBody>
      </p:sp>
      <p:grpSp>
        <p:nvGrpSpPr>
          <p:cNvPr id="1240" name="Group 285">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241" name="Rectangle 286">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287">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3" name="Freeform: Shape 289">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244" name="Freeform: Shape 291">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1245" name="Rectangle 293">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Rectangle 295">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297">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4" name="Oval 299">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Chart&#10;&#10;Description automatically generated">
            <a:extLst>
              <a:ext uri="{FF2B5EF4-FFF2-40B4-BE49-F238E27FC236}">
                <a16:creationId xmlns:a16="http://schemas.microsoft.com/office/drawing/2014/main" id="{E05779B2-8EAA-4A98-9B79-91EC9C65B3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843"/>
          <a:stretch/>
        </p:blipFill>
        <p:spPr bwMode="auto">
          <a:xfrm>
            <a:off x="1700022" y="1689608"/>
            <a:ext cx="4172845" cy="3320441"/>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1025" name="Group 301">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30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4"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06"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07" name="Freeform: Shape 306">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2641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31DCBDB-1D4A-4E79-8172-CF12FCDE5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3" name="Freeform: Shape 22">
            <a:extLst>
              <a:ext uri="{FF2B5EF4-FFF2-40B4-BE49-F238E27FC236}">
                <a16:creationId xmlns:a16="http://schemas.microsoft.com/office/drawing/2014/main" id="{E89EC82A-BD1A-426B-955B-77D53704B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947D6136-395D-4D9F-9898-604E6BDE8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EF578ED8-0692-496C-9844-F1CFDEAAF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F3762060-6C2C-4A27-A01C-9E26AD14F921}"/>
              </a:ext>
            </a:extLst>
          </p:cNvPr>
          <p:cNvSpPr>
            <a:spLocks noGrp="1"/>
          </p:cNvSpPr>
          <p:nvPr>
            <p:ph type="title"/>
          </p:nvPr>
        </p:nvSpPr>
        <p:spPr>
          <a:xfrm>
            <a:off x="838200" y="3698999"/>
            <a:ext cx="3200400" cy="2477964"/>
          </a:xfrm>
        </p:spPr>
        <p:txBody>
          <a:bodyPr vert="horz" lIns="91440" tIns="45720" rIns="91440" bIns="45720" rtlCol="0" anchor="ctr">
            <a:normAutofit/>
          </a:bodyPr>
          <a:lstStyle/>
          <a:p>
            <a:r>
              <a:rPr lang="en-US"/>
              <a:t>Through the follow key stages</a:t>
            </a:r>
          </a:p>
        </p:txBody>
      </p:sp>
      <p:graphicFrame>
        <p:nvGraphicFramePr>
          <p:cNvPr id="6" name="Content Placeholder 3">
            <a:extLst>
              <a:ext uri="{FF2B5EF4-FFF2-40B4-BE49-F238E27FC236}">
                <a16:creationId xmlns:a16="http://schemas.microsoft.com/office/drawing/2014/main" id="{D7D62199-8CE2-4C74-8391-98426FC72BEF}"/>
              </a:ext>
            </a:extLst>
          </p:cNvPr>
          <p:cNvGraphicFramePr>
            <a:graphicFrameLocks noGrp="1"/>
          </p:cNvGraphicFramePr>
          <p:nvPr>
            <p:ph sz="half" idx="2"/>
            <p:extLst>
              <p:ext uri="{D42A27DB-BD31-4B8C-83A1-F6EECF244321}">
                <p14:modId xmlns:p14="http://schemas.microsoft.com/office/powerpoint/2010/main" val="3545737492"/>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002244"/>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720</Words>
  <Application>Microsoft Office PowerPoint</Application>
  <PresentationFormat>Widescreen</PresentationFormat>
  <Paragraphs>95</Paragraphs>
  <Slides>21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Source Sans Pro</vt:lpstr>
      <vt:lpstr>FunkyShapesDarkVTI</vt:lpstr>
      <vt:lpstr>PowerPoint Presentation</vt:lpstr>
      <vt:lpstr>Intro to Avionics and Flight Controllers</vt:lpstr>
      <vt:lpstr>What’s the point?</vt:lpstr>
      <vt:lpstr>Pre-Built Options</vt:lpstr>
      <vt:lpstr>Custom Built</vt:lpstr>
      <vt:lpstr>So what are you going to be building?</vt:lpstr>
      <vt:lpstr>A custom microcontroller power FC</vt:lpstr>
      <vt:lpstr>How are you going to learn how to build this?</vt:lpstr>
      <vt:lpstr>Through the follow key stages</vt:lpstr>
      <vt:lpstr>1: Introduction to circuitry, Arduino coding and power management</vt:lpstr>
      <vt:lpstr>2: Introduction to designing a Flight Controller schematic in Autodesk Eagle</vt:lpstr>
      <vt:lpstr>3: Creating your avionics board in Autodesk Eagle</vt:lpstr>
      <vt:lpstr>4: Programming your Flight Controller</vt:lpstr>
      <vt:lpstr>What will you need?</vt:lpstr>
      <vt:lpstr>Arduino coding</vt:lpstr>
      <vt:lpstr>Know your pins</vt:lpstr>
      <vt:lpstr>Variable conditions</vt:lpstr>
      <vt:lpstr>Not just like the simulations</vt:lpstr>
      <vt:lpstr>Coding Flow Diagrams</vt:lpstr>
      <vt:lpstr>A Basic Flow Diagram For VESNA</vt:lpstr>
      <vt:lpstr>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Avionics and Flight Controllers</dc:title>
  <dc:creator>Jacob Lawson</dc:creator>
  <cp:lastModifiedBy>Jacob Lawson</cp:lastModifiedBy>
  <cp:revision>3</cp:revision>
  <dcterms:created xsi:type="dcterms:W3CDTF">2020-11-06T16:54:48Z</dcterms:created>
  <dcterms:modified xsi:type="dcterms:W3CDTF">2020-11-06T17:34:17Z</dcterms:modified>
</cp:coreProperties>
</file>